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07" r:id="rId5"/>
    <p:sldMasterId id="2147483709" r:id="rId6"/>
    <p:sldMasterId id="2147483715" r:id="rId7"/>
    <p:sldMasterId id="2147483717" r:id="rId8"/>
  </p:sldMasterIdLst>
  <p:notesMasterIdLst>
    <p:notesMasterId r:id="rId15"/>
  </p:notesMasterIdLst>
  <p:sldIdLst>
    <p:sldId id="272" r:id="rId9"/>
    <p:sldId id="689" r:id="rId10"/>
    <p:sldId id="690" r:id="rId11"/>
    <p:sldId id="265" r:id="rId12"/>
    <p:sldId id="276" r:id="rId13"/>
    <p:sldId id="269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5152"/>
    <a:srgbClr val="9CC1A0"/>
    <a:srgbClr val="D7C4B7"/>
    <a:srgbClr val="354D52"/>
    <a:srgbClr val="305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3B4DD2-5A20-4770-85B9-2907867165FA}" v="4" dt="2022-06-13T06:03:29.004"/>
    <p1510:client id="{2F3DEF5F-5D2D-7F70-6F5C-208D583B29A7}" v="284" dt="2022-06-13T05:57:02.6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86420" autoAdjust="0"/>
  </p:normalViewPr>
  <p:slideViewPr>
    <p:cSldViewPr snapToGrid="0" snapToObjects="1">
      <p:cViewPr varScale="1">
        <p:scale>
          <a:sx n="98" d="100"/>
          <a:sy n="98" d="100"/>
        </p:scale>
        <p:origin x="111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9FB8C-A4DD-5F42-876E-0DE32318DFC6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B220D-B117-1245-9553-24C72C0F5C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292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220D-B117-1245-9553-24C72C0F5C84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9566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CF46BF-E327-8544-8725-35D6242A9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1F830F7-A867-3A4C-A076-912ACD556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8896DA9-C7C7-4245-A2BD-4BFB12EC9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297852A-8C17-3042-934B-01D4232A7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6F3A54-0117-EF45-A681-7578CBAE9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4206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8918EE-E749-134B-8597-44410345B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B288742-1271-2748-A2D0-851E109F3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5A2E98-DC70-1944-B06B-1AAA26E3A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8DA1827-E480-BD48-B908-8697D3409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5B67236-F381-5042-A396-0B71F1D7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793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21B62D5-575F-574A-AB95-0500EADFA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7AE4690-27AC-614C-99F2-B79B630CF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551EEA-B8AB-A644-87EA-BCF8F09F3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4A4C69D-33A7-5949-825D-98CF5723D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227E04-41EF-1046-81E2-2CF70AACC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9692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35436-5929-2E40-834E-F6CEBAD568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73039" y="1876516"/>
            <a:ext cx="7679255" cy="1068736"/>
          </a:xfrm>
          <a:solidFill>
            <a:schemeClr val="accent3"/>
          </a:solidFill>
          <a:effectLst/>
        </p:spPr>
        <p:txBody>
          <a:bodyPr wrap="none" lIns="360000" tIns="72000" rIns="360000" bIns="72000" anchor="ctr">
            <a:spAutoFit/>
          </a:bodyPr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fi-FI"/>
              <a:t>KANSISIVUN OTSIKKO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45E5D94-A1C7-924B-BDE8-CA503E9556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42913" y="3053382"/>
            <a:ext cx="9539507" cy="976403"/>
          </a:xfrm>
          <a:solidFill>
            <a:schemeClr val="accent3"/>
          </a:solidFill>
          <a:effectLst/>
        </p:spPr>
        <p:txBody>
          <a:bodyPr wrap="none" lIns="360000" tIns="72000" rIns="360000" bIns="72000" anchor="ctr">
            <a:spAutoFit/>
          </a:bodyPr>
          <a:lstStyle>
            <a:lvl1pPr marL="0" indent="0">
              <a:buNone/>
              <a:defRPr sz="6000" b="1"/>
            </a:lvl1pPr>
          </a:lstStyle>
          <a:p>
            <a:r>
              <a:rPr lang="fi-FI" dirty="0"/>
              <a:t>CALIBRI BOLD 60, VERSAALI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24114FA-9876-9349-B8B5-3E39DB3B0E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68575" y="4304236"/>
            <a:ext cx="6688183" cy="1003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Lisätietoa tähän </a:t>
            </a:r>
            <a:r>
              <a:rPr lang="fi-FI" err="1"/>
              <a:t>Calibri</a:t>
            </a:r>
            <a:r>
              <a:rPr lang="fi-FI"/>
              <a:t> </a:t>
            </a:r>
            <a:r>
              <a:rPr lang="fi-FI" err="1"/>
              <a:t>Regular</a:t>
            </a:r>
            <a:r>
              <a:rPr lang="fi-FI"/>
              <a:t> 26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41E846E-185C-F04A-9893-6A12CDEC9F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8116" y="5421310"/>
            <a:ext cx="4229100" cy="593725"/>
          </a:xfrm>
          <a:effectLst>
            <a:outerShdw blurRad="50800" dist="38100" dir="2700000" algn="tl" rotWithShape="0">
              <a:prstClr val="black">
                <a:alpha val="58000"/>
              </a:prst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fi-FI"/>
              <a:t>Etunimi Sukunimi, Titteli, pvm</a:t>
            </a:r>
          </a:p>
        </p:txBody>
      </p:sp>
    </p:spTree>
    <p:extLst>
      <p:ext uri="{BB962C8B-B14F-4D97-AF65-F5344CB8AC3E}">
        <p14:creationId xmlns:p14="http://schemas.microsoft.com/office/powerpoint/2010/main" val="2179102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3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918" y="2011680"/>
            <a:ext cx="10501532" cy="420814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16BB38-9D60-314D-953C-E4852C9D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DEAAA-85EE-4BE0-96D2-98803BEE6ECA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16.6.2022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2CC15D-54FB-394B-9156-B7B3BA66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E06F1-2D77-A44E-97FA-F679B9CB76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6228325-6032-4F41-9E54-225E76F5E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8" name="Alatunnisteen paikkamerkki 1">
            <a:extLst>
              <a:ext uri="{FF2B5EF4-FFF2-40B4-BE49-F238E27FC236}">
                <a16:creationId xmlns:a16="http://schemas.microsoft.com/office/drawing/2014/main" id="{9EEAAD98-ACDF-4CEA-BB1F-A7470144A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2859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0353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B847D3A-71CB-9E4A-9D31-D3708B0A38E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1880" y="1927274"/>
            <a:ext cx="10525570" cy="4163079"/>
          </a:xfrm>
          <a:effectLst/>
        </p:spPr>
        <p:txBody>
          <a:bodyPr/>
          <a:lstStyle>
            <a:lvl1pPr algn="l">
              <a:buClr>
                <a:schemeClr val="tx1"/>
              </a:buClr>
              <a:defRPr sz="2400"/>
            </a:lvl1pPr>
            <a:lvl2pPr algn="l">
              <a:buClr>
                <a:schemeClr val="tx1"/>
              </a:buClr>
              <a:defRPr sz="2000"/>
            </a:lvl2pPr>
            <a:lvl3pPr marL="1143000" indent="-228600" algn="l">
              <a:buClr>
                <a:schemeClr val="tx1"/>
              </a:buClr>
              <a:buFont typeface="Wingdings" pitchFamily="2" charset="2"/>
              <a:buChar char="§"/>
              <a:defRPr sz="1800"/>
            </a:lvl3pPr>
            <a:lvl4pPr marL="16002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4pPr>
            <a:lvl5pPr algn="l">
              <a:buClr>
                <a:schemeClr val="tx1"/>
              </a:buClr>
              <a:defRPr sz="1600"/>
            </a:lvl5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5FD7726-1602-7542-AFC5-AB34F3053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1A449-591F-46B4-A051-723FB2E0C2F2}" type="datetime1">
              <a:rPr lang="fi-FI" smtClean="0"/>
              <a:t>16.6.2022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FDD5F319-0789-DE4E-ABA0-7E7439D55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8AB178-A514-D340-AB2C-029E914716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7" name="Alatunnisteen paikkamerkki 1">
            <a:extLst>
              <a:ext uri="{FF2B5EF4-FFF2-40B4-BE49-F238E27FC236}">
                <a16:creationId xmlns:a16="http://schemas.microsoft.com/office/drawing/2014/main" id="{5F7AA0F4-8832-4C98-880F-32049A82B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1068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EF2C59-5C5C-B64C-A942-709B83363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83744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7A8DE876-7802-F443-B27E-BF46C207122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1780614"/>
            <a:ext cx="10525236" cy="611823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77783"/>
            <a:ext cx="4966522" cy="3642042"/>
          </a:xfrm>
          <a:prstGeom prst="rect">
            <a:avLst/>
          </a:prstGeom>
          <a:effectLst/>
        </p:spPr>
        <p:txBody>
          <a:bodyPr/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800100" indent="-342900" algn="l">
              <a:buClr>
                <a:schemeClr val="tx1"/>
              </a:buClr>
              <a:buFont typeface="Courier New" panose="02070309020205020404" pitchFamily="49" charset="0"/>
              <a:buChar char="o"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200150" indent="-285750" algn="l">
              <a:buClr>
                <a:schemeClr val="tx1"/>
              </a:buClr>
              <a:buFont typeface="Wingdings" pitchFamily="2" charset="2"/>
              <a:buChar char="§"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657350" indent="-285750" algn="l"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14550" indent="-285750" algn="l"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BAAD8882-CAED-0944-B454-3E362FFEA82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80150" y="2595880"/>
            <a:ext cx="5067300" cy="3641725"/>
          </a:xfrm>
          <a:effectLst/>
        </p:spPr>
        <p:txBody>
          <a:bodyPr>
            <a:normAutofit/>
          </a:bodyPr>
          <a:lstStyle>
            <a:lvl1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  <a:defRPr sz="2400"/>
            </a:lvl1pPr>
            <a:lvl2pPr algn="l">
              <a:buClr>
                <a:schemeClr val="tx1"/>
              </a:buClr>
              <a:defRPr sz="2000"/>
            </a:lvl2pPr>
            <a:lvl3pPr marL="1143000" indent="-228600" algn="l">
              <a:buClr>
                <a:schemeClr val="tx1"/>
              </a:buClr>
              <a:buFont typeface="Wingdings" pitchFamily="2" charset="2"/>
              <a:buChar char="§"/>
              <a:defRPr/>
            </a:lvl3pPr>
            <a:lvl4pPr marL="16002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4pPr>
            <a:lvl5pPr marL="2057400" indent="-228600" algn="l">
              <a:buClr>
                <a:schemeClr val="tx1"/>
              </a:buClr>
              <a:buFont typeface="Wingdings" pitchFamily="2" charset="2"/>
              <a:buChar char="§"/>
              <a:defRPr sz="1600"/>
            </a:lvl5pPr>
          </a:lstStyle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C35A80A9-F689-254A-9877-D83262B38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5FBC6-4151-4CA8-BE6B-575B08346364}" type="datetime1">
              <a:rPr lang="fi-FI" smtClean="0"/>
              <a:t>16.6.2022</a:t>
            </a:fld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5936F28-65A3-F746-805B-242219146F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C51D31CB-0844-C34C-AC5D-61C763D3BC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C599D6C2-7EB9-41C6-B0E2-0885AE33D0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8134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40275"/>
            <a:ext cx="10515600" cy="1060926"/>
          </a:xfrm>
          <a:prstGeom prst="rect">
            <a:avLst/>
          </a:prstGeom>
          <a:effectLst/>
        </p:spPr>
        <p:txBody>
          <a:bodyPr anchor="t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</a:p>
        </p:txBody>
      </p:sp>
      <p:sp>
        <p:nvSpPr>
          <p:cNvPr id="10" name="Sisällön paikkamerkki 12">
            <a:extLst>
              <a:ext uri="{FF2B5EF4-FFF2-40B4-BE49-F238E27FC236}">
                <a16:creationId xmlns:a16="http://schemas.microsoft.com/office/drawing/2014/main" id="{90E7C219-D873-F54B-B815-E630286C7B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2215" y="2837146"/>
            <a:ext cx="10525236" cy="2123934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 i="1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45FD7726-1602-7542-AFC5-AB34F3053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61129-94EE-4151-92C2-CD14878B26F9}" type="datetime1">
              <a:rPr lang="fi-FI" smtClean="0"/>
              <a:t>16.6.2022</a:t>
            </a:fld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FDD5F319-0789-DE4E-ABA0-7E7439D55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08AB178-A514-D340-AB2C-029E914716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7" name="Alatunnisteen paikkamerkki 1">
            <a:extLst>
              <a:ext uri="{FF2B5EF4-FFF2-40B4-BE49-F238E27FC236}">
                <a16:creationId xmlns:a16="http://schemas.microsoft.com/office/drawing/2014/main" id="{731D126B-5A40-411B-B642-6F8F323F8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498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ti +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EB1795-7E37-401E-B161-37AE45EF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300" y="869315"/>
            <a:ext cx="5517180" cy="173736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93D55FF-C447-4D7F-848A-B06FD2277D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4600" y="2803525"/>
            <a:ext cx="5516563" cy="3017838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58ADFD7B-648D-4C25-B7ED-1716805DE3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67400" cy="6121400"/>
          </a:xfrm>
          <a:prstGeom prst="round2Diag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9CEB80D-BE46-40F8-99C4-B568A701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F94A-CD5B-4619-9C0F-6E5C72EBC64C}" type="datetime1">
              <a:rPr lang="fi-FI" smtClean="0"/>
              <a:t>16.6.2022</a:t>
            </a:fld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89969B8-DA2E-4962-B8A8-9B53AC305B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FA49757-D398-4B4D-B760-15786ACFF7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9188" y="157359"/>
            <a:ext cx="1704381" cy="655442"/>
          </a:xfrm>
          <a:prstGeom prst="rect">
            <a:avLst/>
          </a:prstGeom>
        </p:spPr>
      </p:pic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7985CE74-02F0-4719-9C30-90FBA05BE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6122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35436-5929-2E40-834E-F6CEBAD568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1209" y="1876516"/>
            <a:ext cx="3942912" cy="1068736"/>
          </a:xfrm>
          <a:solidFill>
            <a:schemeClr val="accent2"/>
          </a:solidFill>
        </p:spPr>
        <p:txBody>
          <a:bodyPr wrap="none" lIns="360000" tIns="72000" rIns="360000" bIns="72000" anchor="ctr">
            <a:spAutoFit/>
          </a:bodyPr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fi-FI" dirty="0"/>
              <a:t>HEADLINE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24114FA-9876-9349-B8B5-3E39DB3B0E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68575" y="4304236"/>
            <a:ext cx="6688183" cy="1003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 b="1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, </a:t>
            </a:r>
            <a:r>
              <a:rPr lang="fi-FI" dirty="0" err="1"/>
              <a:t>Calibri</a:t>
            </a:r>
            <a:r>
              <a:rPr lang="fi-FI" dirty="0"/>
              <a:t> </a:t>
            </a:r>
            <a:r>
              <a:rPr lang="fi-FI" dirty="0" err="1"/>
              <a:t>Regular</a:t>
            </a:r>
            <a:r>
              <a:rPr lang="fi-FI" dirty="0"/>
              <a:t> 26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45E5D94-A1C7-924B-BDE8-CA503E9556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97573" y="3053382"/>
            <a:ext cx="9430184" cy="976403"/>
          </a:xfrm>
          <a:solidFill>
            <a:schemeClr val="accent2"/>
          </a:solidFill>
        </p:spPr>
        <p:txBody>
          <a:bodyPr wrap="none" lIns="360000" tIns="72000" rIns="360000" bIns="72000" anchor="ctr">
            <a:spAutoFit/>
          </a:bodyPr>
          <a:lstStyle>
            <a:lvl1pPr marL="0" indent="0">
              <a:buNone/>
              <a:defRPr sz="6000" b="1" baseline="0"/>
            </a:lvl1pPr>
          </a:lstStyle>
          <a:p>
            <a:r>
              <a:rPr lang="fi-FI" dirty="0"/>
              <a:t>CALIBRI BOLD 60, CAPITALS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41E846E-185C-F04A-9893-6A12CDEC9F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8116" y="5421310"/>
            <a:ext cx="4229100" cy="593725"/>
          </a:xfrm>
          <a:effectLst>
            <a:outerShdw blurRad="50800" dist="38100" dir="2700000" algn="tl" rotWithShape="0">
              <a:prstClr val="black">
                <a:alpha val="58000"/>
              </a:prst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fi-FI" dirty="0" err="1"/>
              <a:t>First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, </a:t>
            </a:r>
            <a:r>
              <a:rPr lang="fi-FI" dirty="0" err="1"/>
              <a:t>last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, </a:t>
            </a:r>
            <a:r>
              <a:rPr lang="fi-FI" dirty="0" err="1"/>
              <a:t>title</a:t>
            </a:r>
            <a:r>
              <a:rPr lang="fi-FI" dirty="0"/>
              <a:t>, </a:t>
            </a:r>
            <a:r>
              <a:rPr lang="fi-FI" dirty="0" err="1"/>
              <a:t>date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2918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90725"/>
            <a:ext cx="10515600" cy="4229100"/>
          </a:xfrm>
          <a:prstGeom prst="rect">
            <a:avLst/>
          </a:prstGeom>
          <a:effectLst/>
        </p:spPr>
        <p:txBody>
          <a:bodyPr/>
          <a:lstStyle>
            <a:lvl1pPr marL="342900" indent="-342900" algn="l"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2CC15D-54FB-394B-9156-B7B3BA66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EE06F1-2D77-A44E-97FA-F679B9CB76D5}" type="slidenum">
              <a:rPr lang="fi-FI" smtClean="0">
                <a:solidFill>
                  <a:srgbClr val="212121"/>
                </a:solidFill>
              </a:rPr>
              <a:pPr/>
              <a:t>‹#›</a:t>
            </a:fld>
            <a:endParaRPr lang="fi-FI" dirty="0">
              <a:solidFill>
                <a:srgbClr val="212121"/>
              </a:solidFill>
            </a:endParaRP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21315"/>
            <a:ext cx="10515600" cy="1060926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C620B7B5-D500-2B4D-8E05-38D5EFF992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23EB87-63ED-D440-B5AC-F07DAE7D2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FF1429-DFD9-3D46-9002-6450EC5DD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D4D7414-398E-A540-966E-C2588D805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40A42AD-E704-1B47-8A2E-22072C9EA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F59A6B-DF65-A444-BCA2-9ECB03449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2559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A8BDF3-DD30-4948-946A-E1CE18261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EF43D85-3C84-4D8F-8A25-97CE4CBF31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E06F1-2D77-A44E-97FA-F679B9CB76D5}" type="slidenum">
              <a:rPr lang="fi-FI" smtClean="0">
                <a:solidFill>
                  <a:srgbClr val="212121"/>
                </a:solidFill>
              </a:rPr>
              <a:pPr/>
              <a:t>‹#›</a:t>
            </a:fld>
            <a:endParaRPr lang="fi-FI" dirty="0">
              <a:solidFill>
                <a:srgbClr val="212121"/>
              </a:solidFill>
            </a:endParaRPr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95B7A573-B1C2-4893-A415-371ACEB4B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919" y="3238500"/>
            <a:ext cx="5993032" cy="29813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800100" indent="-342900" algn="l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tekstin perustyylejä</a:t>
            </a:r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CC0AB2D1-B695-4161-9CDD-6B6CCB8EF048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7234523" y="3714750"/>
            <a:ext cx="3968161" cy="250507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1pPr>
            <a:lvl2pPr marL="800100" indent="-342900" algn="l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329097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03F6D011-47EA-6E4D-A27B-95CB34C178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186" y="2492534"/>
            <a:ext cx="5238128" cy="4588600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7DD24E-B9EC-D441-A777-25616DBF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918" y="2011680"/>
            <a:ext cx="7478268" cy="420814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800100" indent="-342900" algn="l">
              <a:lnSpc>
                <a:spcPct val="100000"/>
              </a:lnSpc>
              <a:buClr>
                <a:schemeClr val="tx2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2pPr>
            <a:lvl3pPr marL="12001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3pPr>
            <a:lvl4pPr marL="16573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4pPr>
            <a:lvl5pPr marL="2114550" indent="-285750" algn="l">
              <a:lnSpc>
                <a:spcPct val="100000"/>
              </a:lnSpc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2CC15D-54FB-394B-9156-B7B3BA66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EE06F1-2D77-A44E-97FA-F679B9CB76D5}" type="slidenum">
              <a:rPr lang="fi-FI" smtClean="0">
                <a:solidFill>
                  <a:srgbClr val="212121"/>
                </a:solidFill>
              </a:rPr>
              <a:pPr/>
              <a:t>‹#›</a:t>
            </a:fld>
            <a:endParaRPr lang="fi-FI" dirty="0">
              <a:solidFill>
                <a:srgbClr val="212121"/>
              </a:solidFill>
            </a:endParaRP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48726DB4-FA71-D144-8554-B6FC274FD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4375"/>
            <a:ext cx="10515600" cy="1060926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 algn="ctr">
              <a:defRPr sz="44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C620B7B5-D500-2B4D-8E05-38D5EFF992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8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3DF364-5EF5-2B47-9EC7-93DD1B89A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CBE9EF9-5C55-E142-9FBF-4A5A80332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E5AD5D0-4175-5C41-844A-843D42A3A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F540B7-6C29-4E48-8929-F4174BB6B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879FBF-B681-724C-B3C9-3169763B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18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5FEAF4-1C15-E544-A414-560BD5A23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6ADD56-61C0-2B40-8F40-BE637FA7F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7F63184-7946-BE49-BB81-D8D70DBE2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DA2411C-D916-7A41-B15C-C0506FF1B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246B6C2-3D43-8B4A-9604-F1582A6D5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5A10A7C-929D-4E41-9FCA-D46BB53E8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023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EF2CB1-D79A-3749-B1E7-68AE5F0D6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649B3D-2EE3-C54F-833B-C2782812C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B6C54A4-90CA-974A-805C-6286157BC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525B9BD-2EF7-C145-861E-9B616EA58B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D42F8B8-6E2A-A94A-89FB-FE6FE73FD4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7C40DF9-9ABC-3D41-8003-FFF9E11C7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E91467B-0F5E-3D43-A232-4BF25ACF5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A678B78-0DA6-864F-BF92-C59D0FCD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827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BB6439-603C-9747-B6DD-F79F594B8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93192E5-95AF-C14E-BEB2-5A35909A1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2EA8AD4-3B0D-C942-A527-41CE3A59A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2DB0153-3305-8846-B699-43A76A3A2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2555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16535F5-1F64-7A4A-8B88-57C86C73D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3E90848-25B0-9E42-895E-E5296467A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93B5616-48C2-904C-9A49-E9127DFB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504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2F8FE8-0E15-8041-BE29-86B099D9F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FE22A1-5021-7E4A-9C7F-B884B81C0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F05D6CF-D52A-4143-8CA9-D3B8D42E2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35C1F70-EF71-204A-8084-3283D83DB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9C99A17-87BB-1D4F-9610-6F089DACF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18D3B07-CA48-9840-8187-E5E8D2D1A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1266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3BB6DF-6E16-EB4B-A3EE-ACF50DF69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4E6A7C0-FAA4-F54A-A217-837B31AB92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26FED74-1DA6-9441-A2C5-EBA42F895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020C358-8964-9442-B37F-846513E32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82A452E-29C1-5B43-85B4-C65A1C254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0B298C7-0CE3-A044-89A8-1920ED69E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4237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09712BB-838F-064E-B2CE-A5BB8162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50CF7A5-FDA8-1547-8B5C-0BB5B0BEF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2ABB29-C8E6-F04D-A06B-63ABAE23A4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BF027-FDFC-3043-B287-BF8902FE7484}" type="datetimeFigureOut">
              <a:rPr lang="fi-FI" smtClean="0"/>
              <a:t>16.6.2022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D85E6F7-5DE9-8149-B0C0-76B2441CA1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15736C-9337-964D-90FE-A13E0C0E3C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809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84EEB84-A5B0-1748-81A0-4D57AA8CB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2" y="799340"/>
            <a:ext cx="6581429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332" y="2405822"/>
            <a:ext cx="6581429" cy="3407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2125818B-1E20-E141-9491-35C8764033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9708" y="136525"/>
            <a:ext cx="2484239" cy="955346"/>
          </a:xfrm>
          <a:prstGeom prst="rect">
            <a:avLst/>
          </a:prstGeom>
          <a:effectLst>
            <a:outerShdw blurRad="139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10593290-AA67-496D-B707-1DEA98C86F0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242781" y="6356350"/>
            <a:ext cx="1238935" cy="31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08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Helvetica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on paikkamerkki 2">
            <a:extLst>
              <a:ext uri="{FF2B5EF4-FFF2-40B4-BE49-F238E27FC236}">
                <a16:creationId xmlns:a16="http://schemas.microsoft.com/office/drawing/2014/main" id="{1D410575-0C90-CF44-A49B-86C7F220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332" y="2405822"/>
            <a:ext cx="6581429" cy="3407637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026E83-6946-6048-8E9D-0AB3BCB56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03077" y="6356350"/>
            <a:ext cx="1095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2C048-585D-44BA-8C2D-64983F0B70FA}" type="datetime1">
              <a:rPr lang="fi-FI" smtClean="0"/>
              <a:t>16.6.2022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B24122-55D8-6941-8A7F-E649B634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06F1-2D77-A44E-97FA-F679B9CB76D5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4EB6745-5D38-414D-8F18-78AE802E20C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242781" y="6356350"/>
            <a:ext cx="1238935" cy="311634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82AD9C5-3DA3-4566-9BA7-6876F945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69420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Helvetica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 descr="Kuva, joka sisältää kohteen taivas, ulko, vesi, rakennus&#10;&#10;&#10;&#10;Kuvaus luotu automaattisesti">
            <a:extLst>
              <a:ext uri="{FF2B5EF4-FFF2-40B4-BE49-F238E27FC236}">
                <a16:creationId xmlns:a16="http://schemas.microsoft.com/office/drawing/2014/main" id="{07E8D1B8-821F-4E4A-82F6-41BEE54353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3"/>
            <a:ext cx="12192000" cy="6853940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84EEB84-A5B0-1748-81A0-4D57AA8CB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2" y="799340"/>
            <a:ext cx="6581429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332" y="2405822"/>
            <a:ext cx="6581429" cy="3407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1A70FC8-456C-194F-B120-EEA222566E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5" y="6176335"/>
            <a:ext cx="2912126" cy="422728"/>
          </a:xfrm>
          <a:prstGeom prst="rect">
            <a:avLst/>
          </a:prstGeom>
          <a:effectLst>
            <a:outerShdw blurRad="889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2125818B-1E20-E141-9491-35C87640338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708" y="136525"/>
            <a:ext cx="2484239" cy="955346"/>
          </a:xfrm>
          <a:prstGeom prst="rect">
            <a:avLst/>
          </a:prstGeom>
          <a:effectLst>
            <a:outerShdw blurRad="139700" dist="127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83061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6" r:id="rId1"/>
  </p:sldLayoutIdLst>
  <p:hf sldNum="0"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Helvetica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B24122-55D8-6941-8A7F-E649B6346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684" y="6356350"/>
            <a:ext cx="851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EE06F1-2D77-A44E-97FA-F679B9CB76D5}" type="slidenum">
              <a:rPr lang="fi-FI" smtClean="0">
                <a:solidFill>
                  <a:srgbClr val="212121"/>
                </a:solidFill>
              </a:rPr>
              <a:pPr/>
              <a:t>‹#›</a:t>
            </a:fld>
            <a:endParaRPr lang="fi-FI" dirty="0">
              <a:solidFill>
                <a:srgbClr val="212121"/>
              </a:solidFill>
            </a:endParaRP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0520223-435B-EE40-80C6-4E34B129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9332" y="2405822"/>
            <a:ext cx="6581429" cy="3407637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Otsikon paikkamerkki 2">
            <a:extLst>
              <a:ext uri="{FF2B5EF4-FFF2-40B4-BE49-F238E27FC236}">
                <a16:creationId xmlns:a16="http://schemas.microsoft.com/office/drawing/2014/main" id="{1D410575-0C90-CF44-A49B-86C7F220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74BCA4E5-B863-DF4B-A475-46B406657EB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46" y="6353212"/>
            <a:ext cx="2146812" cy="311634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3343CFD7-59E6-F849-96B4-035C274895F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493" y="169756"/>
            <a:ext cx="1704382" cy="65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p:hf sldNum="0"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Ø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Helvetica" pitchFamily="2" charset="0"/>
        <a:buChar char="−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Kuva 35">
            <a:extLst>
              <a:ext uri="{FF2B5EF4-FFF2-40B4-BE49-F238E27FC236}">
                <a16:creationId xmlns:a16="http://schemas.microsoft.com/office/drawing/2014/main" id="{BCF61FC5-8CF6-A64E-874D-C6728FD2B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28" t="30605" b="-1"/>
          <a:stretch/>
        </p:blipFill>
        <p:spPr>
          <a:xfrm>
            <a:off x="9723819" y="2218627"/>
            <a:ext cx="2548390" cy="4661602"/>
          </a:xfrm>
          <a:prstGeom prst="rect">
            <a:avLst/>
          </a:prstGeom>
        </p:spPr>
      </p:pic>
      <p:pic>
        <p:nvPicPr>
          <p:cNvPr id="35" name="Kuva 34">
            <a:extLst>
              <a:ext uri="{FF2B5EF4-FFF2-40B4-BE49-F238E27FC236}">
                <a16:creationId xmlns:a16="http://schemas.microsoft.com/office/drawing/2014/main" id="{8A405CF7-DF4B-F14C-9E86-582CF9AEC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701" b="62942"/>
          <a:stretch/>
        </p:blipFill>
        <p:spPr>
          <a:xfrm>
            <a:off x="8635544" y="-175501"/>
            <a:ext cx="2175918" cy="2813770"/>
          </a:xfrm>
          <a:prstGeom prst="rect">
            <a:avLst/>
          </a:prstGeom>
        </p:spPr>
      </p:pic>
      <p:pic>
        <p:nvPicPr>
          <p:cNvPr id="38" name="Kuva 37">
            <a:extLst>
              <a:ext uri="{FF2B5EF4-FFF2-40B4-BE49-F238E27FC236}">
                <a16:creationId xmlns:a16="http://schemas.microsoft.com/office/drawing/2014/main" id="{F73F9EC8-E065-F842-A3AE-26DED250A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03" y="508000"/>
            <a:ext cx="2540990" cy="1429307"/>
          </a:xfrm>
          <a:prstGeom prst="rect">
            <a:avLst/>
          </a:prstGeom>
        </p:spPr>
      </p:pic>
      <p:sp>
        <p:nvSpPr>
          <p:cNvPr id="13" name="Otsikko 8">
            <a:extLst>
              <a:ext uri="{FF2B5EF4-FFF2-40B4-BE49-F238E27FC236}">
                <a16:creationId xmlns:a16="http://schemas.microsoft.com/office/drawing/2014/main" id="{FA923A3C-51FC-2F44-A45E-BB78E1889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759" y="2636136"/>
            <a:ext cx="8971060" cy="1255791"/>
          </a:xfrm>
        </p:spPr>
        <p:txBody>
          <a:bodyPr>
            <a:normAutofit/>
          </a:bodyPr>
          <a:lstStyle/>
          <a:p>
            <a:pPr algn="l"/>
            <a:r>
              <a:rPr lang="fi-FI" sz="4000" b="1" dirty="0">
                <a:solidFill>
                  <a:srgbClr val="395152"/>
                </a:solidFill>
                <a:latin typeface="Montserrat" panose="00000500000000000000" pitchFamily="50" charset="0"/>
                <a:cs typeface="Poppins" pitchFamily="2" charset="77"/>
              </a:rPr>
              <a:t>Tampere kohti ekosysteemitilinpitoa</a:t>
            </a:r>
          </a:p>
        </p:txBody>
      </p:sp>
      <p:sp>
        <p:nvSpPr>
          <p:cNvPr id="15" name="Alaotsikko 11">
            <a:extLst>
              <a:ext uri="{FF2B5EF4-FFF2-40B4-BE49-F238E27FC236}">
                <a16:creationId xmlns:a16="http://schemas.microsoft.com/office/drawing/2014/main" id="{85F7E798-91AB-FD4D-953B-5A4CC987C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443" y="4540029"/>
            <a:ext cx="8971060" cy="1655762"/>
          </a:xfrm>
        </p:spPr>
        <p:txBody>
          <a:bodyPr>
            <a:normAutofit/>
          </a:bodyPr>
          <a:lstStyle/>
          <a:p>
            <a:pPr algn="l"/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Emmi Nieminen, kehittämisasiantuntija</a:t>
            </a:r>
          </a:p>
          <a:p>
            <a:pPr algn="l"/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Tampereen kaupunki, ilmasto- ja ympäristöpolitiikan yksikkö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118C1AE-A20D-5C4D-9799-8CFC5FE26F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7446" y="-20547"/>
            <a:ext cx="3304554" cy="249591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573592D-75F3-2B46-B458-82E5F20B9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4575" y="2269343"/>
            <a:ext cx="2748348" cy="403142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4F7A429-59C6-456F-931C-1D8697E3C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12" y="838400"/>
            <a:ext cx="1078629" cy="7980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0CA008F4-CE77-4FFC-B61F-D9E717A77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1830" y="809005"/>
            <a:ext cx="2285714" cy="835048"/>
          </a:xfrm>
          <a:prstGeom prst="rect">
            <a:avLst/>
          </a:prstGeom>
        </p:spPr>
      </p:pic>
      <p:sp>
        <p:nvSpPr>
          <p:cNvPr id="12" name="Alaotsikko 2">
            <a:extLst>
              <a:ext uri="{FF2B5EF4-FFF2-40B4-BE49-F238E27FC236}">
                <a16:creationId xmlns:a16="http://schemas.microsoft.com/office/drawing/2014/main" id="{8B095250-2C0F-4AD4-AC3D-F248E6282F24}"/>
              </a:ext>
            </a:extLst>
          </p:cNvPr>
          <p:cNvSpPr txBox="1">
            <a:spLocks/>
          </p:cNvSpPr>
          <p:nvPr/>
        </p:nvSpPr>
        <p:spPr>
          <a:xfrm>
            <a:off x="419245" y="197443"/>
            <a:ext cx="8652339" cy="836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b="1" dirty="0">
                <a:solidFill>
                  <a:srgbClr val="212529"/>
                </a:solidFill>
                <a:latin typeface="Roboto" panose="02000000000000000000" pitchFamily="2" charset="0"/>
              </a:rPr>
              <a:t>Kohti ekosysteemitilinpidon toimijaverkostoa? Scandic </a:t>
            </a:r>
            <a:r>
              <a:rPr lang="fi-FI" sz="1600" b="1" dirty="0" err="1">
                <a:solidFill>
                  <a:srgbClr val="212529"/>
                </a:solidFill>
                <a:latin typeface="Roboto" panose="02000000000000000000" pitchFamily="2" charset="0"/>
              </a:rPr>
              <a:t>Simonkenttä</a:t>
            </a:r>
            <a:r>
              <a:rPr lang="fi-FI" sz="1600" b="1" dirty="0">
                <a:solidFill>
                  <a:srgbClr val="212529"/>
                </a:solidFill>
                <a:latin typeface="Roboto" panose="02000000000000000000" pitchFamily="2" charset="0"/>
              </a:rPr>
              <a:t> 14.6.2022, Helsinki</a:t>
            </a:r>
            <a:endParaRPr lang="fi-FI" sz="2000" b="1" dirty="0">
              <a:solidFill>
                <a:srgbClr val="395152"/>
              </a:solidFill>
              <a:latin typeface="Montserrat" pitchFamily="2" charset="77"/>
            </a:endParaRPr>
          </a:p>
        </p:txBody>
      </p:sp>
      <p:sp>
        <p:nvSpPr>
          <p:cNvPr id="4" name="Tekstiruutu 20">
            <a:extLst>
              <a:ext uri="{FF2B5EF4-FFF2-40B4-BE49-F238E27FC236}">
                <a16:creationId xmlns:a16="http://schemas.microsoft.com/office/drawing/2014/main" id="{51EAA3F2-4CC7-1E2D-29CB-A0A83BA75461}"/>
              </a:ext>
            </a:extLst>
          </p:cNvPr>
          <p:cNvSpPr txBox="1"/>
          <p:nvPr/>
        </p:nvSpPr>
        <p:spPr>
          <a:xfrm>
            <a:off x="0" y="6487497"/>
            <a:ext cx="6134100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600" dirty="0">
                <a:latin typeface="Montserrat"/>
              </a:rPr>
              <a:t>#Ekosysteemitilinpito | @EStilinpito</a:t>
            </a:r>
            <a:endParaRPr lang="fi-FI" sz="1600" dirty="0">
              <a:latin typeface="Montserrat" panose="00000500000000000000" pitchFamily="2" charset="0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0EC6D68-D6F4-44B2-8899-43AF799A9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9091" y="985024"/>
            <a:ext cx="1672313" cy="41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6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n paikkamerkki 8">
            <a:extLst>
              <a:ext uri="{FF2B5EF4-FFF2-40B4-BE49-F238E27FC236}">
                <a16:creationId xmlns:a16="http://schemas.microsoft.com/office/drawing/2014/main" id="{564F8581-C1D8-4AEE-A9A1-93AB95244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218678" y="257482"/>
            <a:ext cx="6809977" cy="1104507"/>
          </a:xfrm>
          <a:prstGeom prst="rect">
            <a:avLst/>
          </a:prstGeom>
          <a:solidFill>
            <a:srgbClr val="ABC872"/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Montserrat" panose="00000500000000000000" pitchFamily="50" charset="0"/>
            </a:endParaRPr>
          </a:p>
        </p:txBody>
      </p:sp>
      <p:sp>
        <p:nvSpPr>
          <p:cNvPr id="44" name="Tekstin paikkamerkki 8">
            <a:extLst>
              <a:ext uri="{FF2B5EF4-FFF2-40B4-BE49-F238E27FC236}">
                <a16:creationId xmlns:a16="http://schemas.microsoft.com/office/drawing/2014/main" id="{4C12125D-3502-407E-B911-7A764C81E94A}"/>
              </a:ext>
            </a:extLst>
          </p:cNvPr>
          <p:cNvSpPr txBox="1">
            <a:spLocks/>
          </p:cNvSpPr>
          <p:nvPr/>
        </p:nvSpPr>
        <p:spPr>
          <a:xfrm>
            <a:off x="205405" y="464372"/>
            <a:ext cx="3025592" cy="86061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397368"/>
                </a:solidFill>
                <a:effectLst/>
                <a:uLnTx/>
                <a:uFillTx/>
                <a:latin typeface="Montserrat" panose="00000500000000000000" pitchFamily="50" charset="0"/>
              </a:rPr>
              <a:t>VISIO:</a:t>
            </a: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397368"/>
              </a:solidFill>
              <a:effectLst/>
              <a:uLnTx/>
              <a:uFillTx/>
              <a:latin typeface="Montserrat" panose="00000500000000000000" pitchFamily="50" charset="0"/>
            </a:endParaRPr>
          </a:p>
        </p:txBody>
      </p:sp>
      <p:sp>
        <p:nvSpPr>
          <p:cNvPr id="15" name="Otsikko 2">
            <a:extLst>
              <a:ext uri="{FF2B5EF4-FFF2-40B4-BE49-F238E27FC236}">
                <a16:creationId xmlns:a16="http://schemas.microsoft.com/office/drawing/2014/main" id="{66916989-C33B-4C20-A15E-5CC193C344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26072" y="310325"/>
            <a:ext cx="7062416" cy="106092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50" charset="0"/>
                <a:ea typeface="+mj-ea"/>
                <a:cs typeface="+mj-cs"/>
              </a:rPr>
              <a:t>KESTÄVÄ TAMPERE 2030</a:t>
            </a:r>
          </a:p>
        </p:txBody>
      </p:sp>
      <p:sp>
        <p:nvSpPr>
          <p:cNvPr id="29" name="Tekstin paikkamerkki 8">
            <a:extLst>
              <a:ext uri="{FF2B5EF4-FFF2-40B4-BE49-F238E27FC236}">
                <a16:creationId xmlns:a16="http://schemas.microsoft.com/office/drawing/2014/main" id="{EC83485F-AC3F-4F7B-8833-A8676D7C6572}"/>
              </a:ext>
            </a:extLst>
          </p:cNvPr>
          <p:cNvSpPr txBox="1">
            <a:spLocks/>
          </p:cNvSpPr>
          <p:nvPr/>
        </p:nvSpPr>
        <p:spPr>
          <a:xfrm>
            <a:off x="197227" y="1933581"/>
            <a:ext cx="2832848" cy="541057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397368"/>
                </a:solidFill>
                <a:effectLst/>
                <a:uLnTx/>
                <a:uFillTx/>
                <a:latin typeface="Montserrat" panose="00000500000000000000" pitchFamily="50" charset="0"/>
              </a:rPr>
              <a:t>PÄÄMÄÄRÄT:</a:t>
            </a:r>
          </a:p>
        </p:txBody>
      </p:sp>
      <p:grpSp>
        <p:nvGrpSpPr>
          <p:cNvPr id="31" name="Ryhmä 30" descr="Ilmastopäästöjä vähennetään ja hiilinieluja vahvistetaan.&#10;Luonnonvaroja kulutetaan ja käytetään resurssiviisaasti.&#10;Luontopääomaa käytetään kestävästi.&#10;Ympäristön tila on hyvä ja sitä seurataan.&#10;&#10;&#10;&#10;">
            <a:extLst>
              <a:ext uri="{FF2B5EF4-FFF2-40B4-BE49-F238E27FC236}">
                <a16:creationId xmlns:a16="http://schemas.microsoft.com/office/drawing/2014/main" id="{14E91EC3-39EF-4CC1-9582-653F12D1FA3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3230997" y="1669590"/>
            <a:ext cx="8031380" cy="1381969"/>
            <a:chOff x="3200400" y="1865498"/>
            <a:chExt cx="8031380" cy="1381969"/>
          </a:xfrm>
        </p:grpSpPr>
        <p:grpSp>
          <p:nvGrpSpPr>
            <p:cNvPr id="32" name="Ryhmä 31">
              <a:extLst>
                <a:ext uri="{FF2B5EF4-FFF2-40B4-BE49-F238E27FC236}">
                  <a16:creationId xmlns:a16="http://schemas.microsoft.com/office/drawing/2014/main" id="{14AB7392-A89F-4474-A407-F129BAE1CC3D}"/>
                </a:ext>
              </a:extLst>
            </p:cNvPr>
            <p:cNvGrpSpPr/>
            <p:nvPr/>
          </p:nvGrpSpPr>
          <p:grpSpPr>
            <a:xfrm>
              <a:off x="3200400" y="1865498"/>
              <a:ext cx="1980196" cy="1368133"/>
              <a:chOff x="3200400" y="1865498"/>
              <a:chExt cx="1980196" cy="1368133"/>
            </a:xfrm>
          </p:grpSpPr>
          <p:sp>
            <p:nvSpPr>
              <p:cNvPr id="42" name="Suorakulmio 41">
                <a:extLst>
                  <a:ext uri="{FF2B5EF4-FFF2-40B4-BE49-F238E27FC236}">
                    <a16:creationId xmlns:a16="http://schemas.microsoft.com/office/drawing/2014/main" id="{8FEBE953-BE1C-46CF-878A-8B3D4C1B15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3200400" y="2017058"/>
                <a:ext cx="1980196" cy="1216573"/>
              </a:xfrm>
              <a:prstGeom prst="rect">
                <a:avLst/>
              </a:prstGeom>
              <a:solidFill>
                <a:srgbClr val="ABC8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Montserrat" panose="00000500000000000000" pitchFamily="50" charset="0"/>
                  </a:rPr>
                  <a:t>Ilmastopäästöjä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Montserrat" panose="00000500000000000000" pitchFamily="50" charset="0"/>
                  </a:rPr>
                  <a:t> </a:t>
                </a:r>
                <a:r>
                  <a:rPr kumimoji="0" 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Montserrat" panose="00000500000000000000" pitchFamily="50" charset="0"/>
                  </a:rPr>
                  <a:t>vähennetään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Montserrat" panose="00000500000000000000" pitchFamily="50" charset="0"/>
                  </a:rPr>
                  <a:t> ja </a:t>
                </a:r>
                <a:r>
                  <a:rPr kumimoji="0" 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Montserrat" panose="00000500000000000000" pitchFamily="50" charset="0"/>
                  </a:rPr>
                  <a:t>hiilinieluja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Montserrat" panose="00000500000000000000" pitchFamily="50" charset="0"/>
                  </a:rPr>
                  <a:t> </a:t>
                </a:r>
                <a:r>
                  <a:rPr kumimoji="0" 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Montserrat" panose="00000500000000000000" pitchFamily="50" charset="0"/>
                  </a:rPr>
                  <a:t>vahvistetaan</a:t>
                </a:r>
                <a:endParaRPr kumimoji="0" lang="fi-FI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 panose="00000500000000000000" pitchFamily="50" charset="0"/>
                </a:endParaRPr>
              </a:p>
            </p:txBody>
          </p:sp>
          <p:sp>
            <p:nvSpPr>
              <p:cNvPr id="43" name="Suorakulmio 42">
                <a:extLst>
                  <a:ext uri="{FF2B5EF4-FFF2-40B4-BE49-F238E27FC236}">
                    <a16:creationId xmlns:a16="http://schemas.microsoft.com/office/drawing/2014/main" id="{303EE223-D553-4DA8-8C9F-2559B9F60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3200400" y="1865498"/>
                <a:ext cx="1980196" cy="244351"/>
              </a:xfrm>
              <a:prstGeom prst="rect">
                <a:avLst/>
              </a:prstGeom>
              <a:solidFill>
                <a:srgbClr val="3973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97368"/>
                  </a:solidFill>
                  <a:effectLst/>
                  <a:uLnTx/>
                  <a:uFillTx/>
                  <a:latin typeface="Montserrat" panose="00000500000000000000" pitchFamily="50" charset="0"/>
                </a:endParaRPr>
              </a:p>
            </p:txBody>
          </p:sp>
        </p:grpSp>
        <p:grpSp>
          <p:nvGrpSpPr>
            <p:cNvPr id="33" name="Ryhmä 32">
              <a:extLst>
                <a:ext uri="{FF2B5EF4-FFF2-40B4-BE49-F238E27FC236}">
                  <a16:creationId xmlns:a16="http://schemas.microsoft.com/office/drawing/2014/main" id="{267BFE41-E19E-4407-A7EC-B24AA35BD768}"/>
                </a:ext>
              </a:extLst>
            </p:cNvPr>
            <p:cNvGrpSpPr/>
            <p:nvPr/>
          </p:nvGrpSpPr>
          <p:grpSpPr>
            <a:xfrm>
              <a:off x="5217078" y="1868342"/>
              <a:ext cx="1980197" cy="1365289"/>
              <a:chOff x="5217078" y="1868342"/>
              <a:chExt cx="1980197" cy="1365289"/>
            </a:xfrm>
          </p:grpSpPr>
          <p:sp>
            <p:nvSpPr>
              <p:cNvPr id="40" name="Suorakulmio 39">
                <a:extLst>
                  <a:ext uri="{FF2B5EF4-FFF2-40B4-BE49-F238E27FC236}">
                    <a16:creationId xmlns:a16="http://schemas.microsoft.com/office/drawing/2014/main" id="{356ED721-17E1-4161-88FC-A1BE56DA4F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5217079" y="2017058"/>
                <a:ext cx="1980196" cy="1216573"/>
              </a:xfrm>
              <a:prstGeom prst="rect">
                <a:avLst/>
              </a:prstGeom>
              <a:solidFill>
                <a:srgbClr val="ABC8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Montserrat" panose="00000500000000000000" pitchFamily="50" charset="0"/>
                  </a:rPr>
                  <a:t>Luonnonvaroja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Montserrat" panose="00000500000000000000" pitchFamily="50" charset="0"/>
                  </a:rPr>
                  <a:t> </a:t>
                </a:r>
                <a:r>
                  <a:rPr kumimoji="0" 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Montserrat" panose="00000500000000000000" pitchFamily="50" charset="0"/>
                  </a:rPr>
                  <a:t>kulutetaan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Montserrat" panose="00000500000000000000" pitchFamily="50" charset="0"/>
                  </a:rPr>
                  <a:t> ja </a:t>
                </a:r>
                <a:r>
                  <a:rPr kumimoji="0" 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Montserrat" panose="00000500000000000000" pitchFamily="50" charset="0"/>
                  </a:rPr>
                  <a:t>käytetään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Montserrat" panose="00000500000000000000" pitchFamily="50" charset="0"/>
                  </a:rPr>
                  <a:t> </a:t>
                </a:r>
                <a:r>
                  <a:rPr kumimoji="0" 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Montserrat" panose="00000500000000000000" pitchFamily="50" charset="0"/>
                  </a:rPr>
                  <a:t>resurssiviisaasti</a:t>
                </a:r>
                <a:endParaRPr kumimoji="0" lang="fi-FI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 panose="00000500000000000000" pitchFamily="50" charset="0"/>
                </a:endParaRPr>
              </a:p>
            </p:txBody>
          </p:sp>
          <p:sp>
            <p:nvSpPr>
              <p:cNvPr id="41" name="Suorakulmio 40">
                <a:extLst>
                  <a:ext uri="{FF2B5EF4-FFF2-40B4-BE49-F238E27FC236}">
                    <a16:creationId xmlns:a16="http://schemas.microsoft.com/office/drawing/2014/main" id="{8E7E9C58-44D1-4BF7-94B0-588FB37A5B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5217078" y="1868342"/>
                <a:ext cx="1980196" cy="244351"/>
              </a:xfrm>
              <a:prstGeom prst="rect">
                <a:avLst/>
              </a:prstGeom>
              <a:solidFill>
                <a:srgbClr val="3973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97368"/>
                  </a:solidFill>
                  <a:effectLst/>
                  <a:uLnTx/>
                  <a:uFillTx/>
                  <a:latin typeface="Montserrat" panose="00000500000000000000" pitchFamily="50" charset="0"/>
                </a:endParaRPr>
              </a:p>
            </p:txBody>
          </p:sp>
        </p:grpSp>
        <p:grpSp>
          <p:nvGrpSpPr>
            <p:cNvPr id="34" name="Ryhmä 33">
              <a:extLst>
                <a:ext uri="{FF2B5EF4-FFF2-40B4-BE49-F238E27FC236}">
                  <a16:creationId xmlns:a16="http://schemas.microsoft.com/office/drawing/2014/main" id="{3F643000-00D9-4B8B-983C-44009FD31D5A}"/>
                </a:ext>
              </a:extLst>
            </p:cNvPr>
            <p:cNvGrpSpPr/>
            <p:nvPr/>
          </p:nvGrpSpPr>
          <p:grpSpPr>
            <a:xfrm>
              <a:off x="7236061" y="1867568"/>
              <a:ext cx="1980196" cy="1370830"/>
              <a:chOff x="7236061" y="1867568"/>
              <a:chExt cx="1980196" cy="1370830"/>
            </a:xfrm>
          </p:grpSpPr>
          <p:sp>
            <p:nvSpPr>
              <p:cNvPr id="38" name="Suorakulmio 37">
                <a:extLst>
                  <a:ext uri="{FF2B5EF4-FFF2-40B4-BE49-F238E27FC236}">
                    <a16:creationId xmlns:a16="http://schemas.microsoft.com/office/drawing/2014/main" id="{FBE86C66-5938-42D5-94C8-2E8972B1B8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7236061" y="2021825"/>
                <a:ext cx="1980196" cy="1216573"/>
              </a:xfrm>
              <a:prstGeom prst="rect">
                <a:avLst/>
              </a:prstGeom>
              <a:solidFill>
                <a:srgbClr val="ABC8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Montserrat" panose="00000500000000000000" pitchFamily="50" charset="0"/>
                  </a:rPr>
                  <a:t>Luontopääomaa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Montserrat" panose="00000500000000000000" pitchFamily="50" charset="0"/>
                  </a:rPr>
                  <a:t> </a:t>
                </a:r>
                <a:r>
                  <a:rPr kumimoji="0" 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Montserrat" panose="00000500000000000000" pitchFamily="50" charset="0"/>
                  </a:rPr>
                  <a:t>käytetään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Montserrat" panose="00000500000000000000" pitchFamily="50" charset="0"/>
                  </a:rPr>
                  <a:t> </a:t>
                </a:r>
                <a:r>
                  <a:rPr kumimoji="0" 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Montserrat" panose="00000500000000000000" pitchFamily="50" charset="0"/>
                  </a:rPr>
                  <a:t>kestävästi</a:t>
                </a:r>
                <a:endParaRPr kumimoji="0" lang="fi-FI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 panose="00000500000000000000" pitchFamily="50" charset="0"/>
                </a:endParaRPr>
              </a:p>
            </p:txBody>
          </p:sp>
          <p:sp>
            <p:nvSpPr>
              <p:cNvPr id="39" name="Suorakulmio 38">
                <a:extLst>
                  <a:ext uri="{FF2B5EF4-FFF2-40B4-BE49-F238E27FC236}">
                    <a16:creationId xmlns:a16="http://schemas.microsoft.com/office/drawing/2014/main" id="{61CB797D-72FF-46EA-95E8-CABCFA3291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7236061" y="1867568"/>
                <a:ext cx="1980196" cy="244351"/>
              </a:xfrm>
              <a:prstGeom prst="rect">
                <a:avLst/>
              </a:prstGeom>
              <a:solidFill>
                <a:srgbClr val="3973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97368"/>
                  </a:solidFill>
                  <a:effectLst/>
                  <a:uLnTx/>
                  <a:uFillTx/>
                  <a:latin typeface="Montserrat" panose="00000500000000000000" pitchFamily="50" charset="0"/>
                </a:endParaRPr>
              </a:p>
            </p:txBody>
          </p:sp>
        </p:grpSp>
        <p:grpSp>
          <p:nvGrpSpPr>
            <p:cNvPr id="35" name="Ryhmä 34">
              <a:extLst>
                <a:ext uri="{FF2B5EF4-FFF2-40B4-BE49-F238E27FC236}">
                  <a16:creationId xmlns:a16="http://schemas.microsoft.com/office/drawing/2014/main" id="{91384812-E61D-47F6-A99A-9937E57A413B}"/>
                </a:ext>
              </a:extLst>
            </p:cNvPr>
            <p:cNvGrpSpPr/>
            <p:nvPr/>
          </p:nvGrpSpPr>
          <p:grpSpPr>
            <a:xfrm>
              <a:off x="9251583" y="1867953"/>
              <a:ext cx="1980197" cy="1379514"/>
              <a:chOff x="9251583" y="1867953"/>
              <a:chExt cx="1980197" cy="1379514"/>
            </a:xfrm>
          </p:grpSpPr>
          <p:sp>
            <p:nvSpPr>
              <p:cNvPr id="36" name="Suorakulmio 35">
                <a:extLst>
                  <a:ext uri="{FF2B5EF4-FFF2-40B4-BE49-F238E27FC236}">
                    <a16:creationId xmlns:a16="http://schemas.microsoft.com/office/drawing/2014/main" id="{7A44446A-AC84-45C5-A1CA-74E5D51923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9251584" y="2030894"/>
                <a:ext cx="1980196" cy="1216573"/>
              </a:xfrm>
              <a:prstGeom prst="rect">
                <a:avLst/>
              </a:prstGeom>
              <a:solidFill>
                <a:srgbClr val="ABC8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Montserrat" panose="00000500000000000000" pitchFamily="50" charset="0"/>
                  </a:rPr>
                  <a:t>Ympäristön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Montserrat" panose="00000500000000000000" pitchFamily="50" charset="0"/>
                  </a:rPr>
                  <a:t> </a:t>
                </a:r>
                <a:r>
                  <a:rPr kumimoji="0" 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Montserrat" panose="00000500000000000000" pitchFamily="50" charset="0"/>
                  </a:rPr>
                  <a:t>tila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Montserrat" panose="00000500000000000000" pitchFamily="50" charset="0"/>
                  </a:rPr>
                  <a:t> on </a:t>
                </a:r>
                <a:r>
                  <a:rPr kumimoji="0" 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Montserrat" panose="00000500000000000000" pitchFamily="50" charset="0"/>
                  </a:rPr>
                  <a:t>hyvä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Montserrat" panose="00000500000000000000" pitchFamily="50" charset="0"/>
                  </a:rPr>
                  <a:t> ja </a:t>
                </a:r>
                <a:r>
                  <a:rPr kumimoji="0" 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Montserrat" panose="00000500000000000000" pitchFamily="50" charset="0"/>
                  </a:rPr>
                  <a:t>sitä</a:t>
                </a: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Montserrat" panose="00000500000000000000" pitchFamily="50" charset="0"/>
                  </a:rPr>
                  <a:t> </a:t>
                </a:r>
                <a:r>
                  <a:rPr kumimoji="0" 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Montserrat" panose="00000500000000000000" pitchFamily="50" charset="0"/>
                  </a:rPr>
                  <a:t>seurataan</a:t>
                </a:r>
                <a:endParaRPr kumimoji="0" lang="fi-FI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 panose="00000500000000000000" pitchFamily="50" charset="0"/>
                </a:endParaRPr>
              </a:p>
            </p:txBody>
          </p:sp>
          <p:sp>
            <p:nvSpPr>
              <p:cNvPr id="37" name="Suorakulmio 36">
                <a:extLst>
                  <a:ext uri="{FF2B5EF4-FFF2-40B4-BE49-F238E27FC236}">
                    <a16:creationId xmlns:a16="http://schemas.microsoft.com/office/drawing/2014/main" id="{DDC203C9-0E05-4829-B421-DA755FE23F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9251583" y="1867953"/>
                <a:ext cx="1980196" cy="244351"/>
              </a:xfrm>
              <a:prstGeom prst="rect">
                <a:avLst/>
              </a:prstGeom>
              <a:solidFill>
                <a:srgbClr val="3973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i-FI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97368"/>
                  </a:solidFill>
                  <a:effectLst/>
                  <a:uLnTx/>
                  <a:uFillTx/>
                  <a:latin typeface="Montserrat" panose="00000500000000000000" pitchFamily="50" charset="0"/>
                </a:endParaRPr>
              </a:p>
            </p:txBody>
          </p:sp>
        </p:grpSp>
      </p:grpSp>
      <p:sp>
        <p:nvSpPr>
          <p:cNvPr id="30" name="Tekstin paikkamerkki 8">
            <a:extLst>
              <a:ext uri="{FF2B5EF4-FFF2-40B4-BE49-F238E27FC236}">
                <a16:creationId xmlns:a16="http://schemas.microsoft.com/office/drawing/2014/main" id="{F633C2D6-C215-4F5A-973A-1EBCD33A1347}"/>
              </a:ext>
            </a:extLst>
          </p:cNvPr>
          <p:cNvSpPr txBox="1">
            <a:spLocks/>
          </p:cNvSpPr>
          <p:nvPr/>
        </p:nvSpPr>
        <p:spPr>
          <a:xfrm>
            <a:off x="153968" y="3402493"/>
            <a:ext cx="3064710" cy="541057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397368"/>
                </a:solidFill>
                <a:effectLst/>
                <a:uLnTx/>
                <a:uFillTx/>
                <a:latin typeface="Montserrat" panose="00000500000000000000" pitchFamily="50" charset="0"/>
              </a:rPr>
              <a:t>KESTÄVÄ TAMPERE 2030 -LINJAUKSET:</a:t>
            </a:r>
          </a:p>
        </p:txBody>
      </p:sp>
      <p:grpSp>
        <p:nvGrpSpPr>
          <p:cNvPr id="22" name="Ryhmä 21" descr="Kestävä liikkuminen ja kaupunkirakenne.&#10;Kestävä asuminen ja rakentaminen.&#10;Energian kestävä tuotanto ja kulutus.&#10;Kestävä kulutus ja materiaalitalous.&#10;Kestävä kaupunkiluonto.&#10;Hyvä ympäristön tila.">
            <a:extLst>
              <a:ext uri="{FF2B5EF4-FFF2-40B4-BE49-F238E27FC236}">
                <a16:creationId xmlns:a16="http://schemas.microsoft.com/office/drawing/2014/main" id="{22CBD30A-C0FA-4FBE-8605-0C00BD42A36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3170297" y="3362254"/>
            <a:ext cx="8111729" cy="1213410"/>
            <a:chOff x="3170297" y="3549688"/>
            <a:chExt cx="8111729" cy="1213410"/>
          </a:xfrm>
        </p:grpSpPr>
        <p:sp>
          <p:nvSpPr>
            <p:cNvPr id="23" name="Ellipsi 22">
              <a:extLst>
                <a:ext uri="{FF2B5EF4-FFF2-40B4-BE49-F238E27FC236}">
                  <a16:creationId xmlns:a16="http://schemas.microsoft.com/office/drawing/2014/main" id="{62EF5D5E-F765-4E19-939E-46CE4D870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170297" y="3550145"/>
              <a:ext cx="1325563" cy="1212953"/>
            </a:xfrm>
            <a:prstGeom prst="ellipse">
              <a:avLst/>
            </a:prstGeom>
            <a:solidFill>
              <a:srgbClr val="ABC8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Montserrat" panose="00000500000000000000" pitchFamily="50" charset="0"/>
                </a:rPr>
                <a:t>Kestävä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Montserrat" panose="00000500000000000000" pitchFamily="50" charset="0"/>
                </a:rPr>
                <a:t> </a:t>
              </a:r>
              <a:r>
                <a:rPr kumimoji="0" 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Montserrat" panose="00000500000000000000" pitchFamily="50" charset="0"/>
                </a:rPr>
                <a:t>liikkuminen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Montserrat" panose="00000500000000000000" pitchFamily="50" charset="0"/>
                </a:rPr>
                <a:t> ja </a:t>
              </a:r>
              <a:r>
                <a:rPr kumimoji="0" 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Montserrat" panose="00000500000000000000" pitchFamily="50" charset="0"/>
                </a:rPr>
                <a:t>kaupunki-rakenne</a:t>
              </a:r>
              <a:endPara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  <p:sp>
          <p:nvSpPr>
            <p:cNvPr id="24" name="Ellipsi 23">
              <a:extLst>
                <a:ext uri="{FF2B5EF4-FFF2-40B4-BE49-F238E27FC236}">
                  <a16:creationId xmlns:a16="http://schemas.microsoft.com/office/drawing/2014/main" id="{6F070D0E-DFE8-4D9E-87E2-53498BC19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533576" y="3549691"/>
              <a:ext cx="1325563" cy="1212953"/>
            </a:xfrm>
            <a:prstGeom prst="ellipse">
              <a:avLst/>
            </a:prstGeom>
            <a:solidFill>
              <a:srgbClr val="ABC8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Montserrat" panose="00000500000000000000" pitchFamily="50" charset="0"/>
                </a:rPr>
                <a:t>Kestävä asuminen ja </a:t>
              </a:r>
              <a:r>
                <a:rPr kumimoji="0" lang="fi-FI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Montserrat" panose="00000500000000000000" pitchFamily="50" charset="0"/>
                </a:rPr>
                <a:t>rakenta-minen</a:t>
              </a:r>
              <a:endPara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  <p:sp>
          <p:nvSpPr>
            <p:cNvPr id="25" name="Ellipsi 24">
              <a:extLst>
                <a:ext uri="{FF2B5EF4-FFF2-40B4-BE49-F238E27FC236}">
                  <a16:creationId xmlns:a16="http://schemas.microsoft.com/office/drawing/2014/main" id="{2D35E892-AA92-4C4F-9983-8C52631A6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896855" y="3549689"/>
              <a:ext cx="1325563" cy="1212953"/>
            </a:xfrm>
            <a:prstGeom prst="ellipse">
              <a:avLst/>
            </a:prstGeom>
            <a:solidFill>
              <a:srgbClr val="ABC8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Montserrat" panose="00000500000000000000" pitchFamily="50" charset="0"/>
                </a:rPr>
                <a:t>Energian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Montserrat" panose="00000500000000000000" pitchFamily="50" charset="0"/>
                </a:rPr>
                <a:t> </a:t>
              </a:r>
              <a:r>
                <a:rPr kumimoji="0" 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Montserrat" panose="00000500000000000000" pitchFamily="50" charset="0"/>
                </a:rPr>
                <a:t>kestävä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Montserrat" panose="00000500000000000000" pitchFamily="50" charset="0"/>
                </a:rPr>
                <a:t> </a:t>
              </a:r>
              <a:r>
                <a:rPr kumimoji="0" 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Montserrat" panose="00000500000000000000" pitchFamily="50" charset="0"/>
                </a:rPr>
                <a:t>tuotanto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Montserrat" panose="00000500000000000000" pitchFamily="50" charset="0"/>
                </a:rPr>
                <a:t> ja </a:t>
              </a:r>
              <a:r>
                <a:rPr kumimoji="0" 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Montserrat" panose="00000500000000000000" pitchFamily="50" charset="0"/>
                </a:rPr>
                <a:t>kulutus</a:t>
              </a:r>
              <a:endPara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  <p:sp>
          <p:nvSpPr>
            <p:cNvPr id="27" name="Ellipsi 26">
              <a:extLst>
                <a:ext uri="{FF2B5EF4-FFF2-40B4-BE49-F238E27FC236}">
                  <a16:creationId xmlns:a16="http://schemas.microsoft.com/office/drawing/2014/main" id="{B07175D9-5340-45F5-ACCB-A592261D32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601575" y="3549690"/>
              <a:ext cx="1325563" cy="1212953"/>
            </a:xfrm>
            <a:prstGeom prst="ellipse">
              <a:avLst/>
            </a:prstGeom>
            <a:solidFill>
              <a:srgbClr val="ABC8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Montserrat" panose="00000500000000000000" pitchFamily="50" charset="0"/>
                </a:rPr>
                <a:t>Kestävä kaupunki-luonto</a:t>
              </a:r>
              <a:endPara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  <p:sp>
          <p:nvSpPr>
            <p:cNvPr id="28" name="Ellipsi 27">
              <a:extLst>
                <a:ext uri="{FF2B5EF4-FFF2-40B4-BE49-F238E27FC236}">
                  <a16:creationId xmlns:a16="http://schemas.microsoft.com/office/drawing/2014/main" id="{224080D8-CDA9-4B5B-96A9-E22EF8D03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956463" y="3549688"/>
              <a:ext cx="1325563" cy="1212953"/>
            </a:xfrm>
            <a:prstGeom prst="ellipse">
              <a:avLst/>
            </a:prstGeom>
            <a:solidFill>
              <a:srgbClr val="ABC8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Montserrat" panose="00000500000000000000" pitchFamily="50" charset="0"/>
                </a:rPr>
                <a:t>Hyvä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Montserrat" panose="00000500000000000000" pitchFamily="50" charset="0"/>
                </a:rPr>
                <a:t> </a:t>
              </a:r>
              <a:r>
                <a:rPr kumimoji="0" 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Montserrat" panose="00000500000000000000" pitchFamily="50" charset="0"/>
                </a:rPr>
                <a:t>ympäristön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Montserrat" panose="00000500000000000000" pitchFamily="50" charset="0"/>
                </a:rPr>
                <a:t> </a:t>
              </a:r>
              <a:r>
                <a:rPr kumimoji="0" 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Montserrat" panose="00000500000000000000" pitchFamily="50" charset="0"/>
                </a:rPr>
                <a:t>tila</a:t>
              </a:r>
              <a:endPara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  <p:sp>
          <p:nvSpPr>
            <p:cNvPr id="26" name="Ellipsi 25">
              <a:extLst>
                <a:ext uri="{FF2B5EF4-FFF2-40B4-BE49-F238E27FC236}">
                  <a16:creationId xmlns:a16="http://schemas.microsoft.com/office/drawing/2014/main" id="{8E1C342F-6235-4137-97C4-E07F090B0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46687" y="3549690"/>
              <a:ext cx="1325563" cy="1212953"/>
            </a:xfrm>
            <a:prstGeom prst="ellipse">
              <a:avLst/>
            </a:prstGeom>
            <a:solidFill>
              <a:srgbClr val="ABC8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Montserrat" panose="00000500000000000000" pitchFamily="50" charset="0"/>
                </a:rPr>
                <a:t>Kestävä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Montserrat" panose="00000500000000000000" pitchFamily="50" charset="0"/>
                </a:rPr>
                <a:t> </a:t>
              </a:r>
              <a:r>
                <a:rPr kumimoji="0" 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Montserrat" panose="00000500000000000000" pitchFamily="50" charset="0"/>
                </a:rPr>
                <a:t>kulutus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Montserrat" panose="00000500000000000000" pitchFamily="50" charset="0"/>
                </a:rPr>
                <a:t> ja </a:t>
              </a:r>
              <a:r>
                <a:rPr kumimoji="0" 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Montserrat" panose="00000500000000000000" pitchFamily="50" charset="0"/>
                </a:rPr>
                <a:t>materiaali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212121"/>
                  </a:solidFill>
                  <a:effectLst/>
                  <a:uLnTx/>
                  <a:uFillTx/>
                  <a:latin typeface="Montserrat" panose="00000500000000000000" pitchFamily="50" charset="0"/>
                </a:rPr>
                <a:t>-talous</a:t>
              </a:r>
              <a:endPara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Montserrat" panose="00000500000000000000" pitchFamily="50" charset="0"/>
              </a:endParaRPr>
            </a:p>
          </p:txBody>
        </p:sp>
      </p:grpSp>
      <p:pic>
        <p:nvPicPr>
          <p:cNvPr id="10" name="Kuva 9">
            <a:extLst>
              <a:ext uri="{FF2B5EF4-FFF2-40B4-BE49-F238E27FC236}">
                <a16:creationId xmlns:a16="http://schemas.microsoft.com/office/drawing/2014/main" id="{2FA0B7BF-2F9F-473E-9FA1-DA063E3F1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792" y="6104382"/>
            <a:ext cx="1371600" cy="77266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67EC23AA-AFCF-45BB-81CC-1D20E8ACD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145" y="6197041"/>
            <a:ext cx="826949" cy="61184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DF399894-A116-45C7-870E-7EDA953E8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8325" y="6156845"/>
            <a:ext cx="1904762" cy="695873"/>
          </a:xfrm>
          <a:prstGeom prst="rect">
            <a:avLst/>
          </a:prstGeom>
        </p:spPr>
      </p:pic>
      <p:sp>
        <p:nvSpPr>
          <p:cNvPr id="3" name="Tekstiruutu 20">
            <a:extLst>
              <a:ext uri="{FF2B5EF4-FFF2-40B4-BE49-F238E27FC236}">
                <a16:creationId xmlns:a16="http://schemas.microsoft.com/office/drawing/2014/main" id="{F93C5B53-4F48-26CA-CE63-EC9DBAB63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0" y="6487497"/>
            <a:ext cx="6134100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600" dirty="0">
                <a:latin typeface="Montserrat"/>
              </a:rPr>
              <a:t>#Ekosysteemitilinpito | @EStilinpito</a:t>
            </a:r>
            <a:endParaRPr lang="fi-FI" sz="1600" dirty="0">
              <a:latin typeface="Montserrat" panose="00000500000000000000" pitchFamily="2" charset="0"/>
            </a:endParaRP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B2FF88DA-B1D6-4C54-92DB-1B2AF288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3316" y="6388299"/>
            <a:ext cx="1497698" cy="375413"/>
          </a:xfrm>
          <a:prstGeom prst="rect">
            <a:avLst/>
          </a:prstGeom>
        </p:spPr>
      </p:pic>
      <p:sp>
        <p:nvSpPr>
          <p:cNvPr id="45" name="Ellipsi 44">
            <a:extLst>
              <a:ext uri="{FF2B5EF4-FFF2-40B4-BE49-F238E27FC236}">
                <a16:creationId xmlns:a16="http://schemas.microsoft.com/office/drawing/2014/main" id="{4BA33E0F-2AE3-4F54-A980-057A395C5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09133" y="3354042"/>
            <a:ext cx="1306430" cy="117901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50" charset="0"/>
            </a:endParaRPr>
          </a:p>
        </p:txBody>
      </p:sp>
      <p:sp>
        <p:nvSpPr>
          <p:cNvPr id="46" name="Suorakulmio 45">
            <a:extLst>
              <a:ext uri="{FF2B5EF4-FFF2-40B4-BE49-F238E27FC236}">
                <a16:creationId xmlns:a16="http://schemas.microsoft.com/office/drawing/2014/main" id="{91EE8A0F-6F20-4C45-A969-D1B8AA767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60928" y="1691330"/>
            <a:ext cx="8001448" cy="134639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50" charset="0"/>
            </a:endParaRPr>
          </a:p>
        </p:txBody>
      </p:sp>
      <p:grpSp>
        <p:nvGrpSpPr>
          <p:cNvPr id="47" name="Ryhmä 46">
            <a:extLst>
              <a:ext uri="{FF2B5EF4-FFF2-40B4-BE49-F238E27FC236}">
                <a16:creationId xmlns:a16="http://schemas.microsoft.com/office/drawing/2014/main" id="{1B5DA2B3-3530-469C-9963-90DD37B97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93564" y="4638792"/>
            <a:ext cx="8291474" cy="1343361"/>
            <a:chOff x="74039" y="2928367"/>
            <a:chExt cx="12151899" cy="1968413"/>
          </a:xfrm>
        </p:grpSpPr>
        <p:pic>
          <p:nvPicPr>
            <p:cNvPr id="48" name="Kuva 47">
              <a:extLst>
                <a:ext uri="{FF2B5EF4-FFF2-40B4-BE49-F238E27FC236}">
                  <a16:creationId xmlns:a16="http://schemas.microsoft.com/office/drawing/2014/main" id="{0A8AE686-8264-40F3-98B9-33DEBDEBAF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4061" y="2943477"/>
              <a:ext cx="1950772" cy="1950772"/>
            </a:xfrm>
            <a:prstGeom prst="rect">
              <a:avLst/>
            </a:prstGeom>
          </p:spPr>
        </p:pic>
        <p:pic>
          <p:nvPicPr>
            <p:cNvPr id="49" name="Kuva 48">
              <a:extLst>
                <a:ext uri="{FF2B5EF4-FFF2-40B4-BE49-F238E27FC236}">
                  <a16:creationId xmlns:a16="http://schemas.microsoft.com/office/drawing/2014/main" id="{86032EEE-F44C-4C03-BA52-3B1A96BB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8475" y="2943477"/>
              <a:ext cx="1950772" cy="1950772"/>
            </a:xfrm>
            <a:prstGeom prst="rect">
              <a:avLst/>
            </a:prstGeom>
          </p:spPr>
        </p:pic>
        <p:pic>
          <p:nvPicPr>
            <p:cNvPr id="50" name="Kuva 49">
              <a:extLst>
                <a:ext uri="{FF2B5EF4-FFF2-40B4-BE49-F238E27FC236}">
                  <a16:creationId xmlns:a16="http://schemas.microsoft.com/office/drawing/2014/main" id="{3FA799BB-0247-49D8-9627-2FC18BB7C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4105" y="2943805"/>
              <a:ext cx="1950773" cy="1951874"/>
            </a:xfrm>
            <a:prstGeom prst="rect">
              <a:avLst/>
            </a:prstGeom>
          </p:spPr>
        </p:pic>
        <p:pic>
          <p:nvPicPr>
            <p:cNvPr id="51" name="Kuva 50">
              <a:extLst>
                <a:ext uri="{FF2B5EF4-FFF2-40B4-BE49-F238E27FC236}">
                  <a16:creationId xmlns:a16="http://schemas.microsoft.com/office/drawing/2014/main" id="{1108D1BD-80D1-4A06-B8FF-DBDF094BB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6604" y="2944906"/>
              <a:ext cx="1950773" cy="1950772"/>
            </a:xfrm>
            <a:prstGeom prst="rect">
              <a:avLst/>
            </a:prstGeom>
          </p:spPr>
        </p:pic>
        <p:pic>
          <p:nvPicPr>
            <p:cNvPr id="52" name="Kuva 51">
              <a:extLst>
                <a:ext uri="{FF2B5EF4-FFF2-40B4-BE49-F238E27FC236}">
                  <a16:creationId xmlns:a16="http://schemas.microsoft.com/office/drawing/2014/main" id="{85548B4C-B668-499F-851D-A036E0ED18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8593" y="2928367"/>
              <a:ext cx="2057345" cy="1951874"/>
            </a:xfrm>
            <a:prstGeom prst="rect">
              <a:avLst/>
            </a:prstGeom>
          </p:spPr>
        </p:pic>
        <p:pic>
          <p:nvPicPr>
            <p:cNvPr id="53" name="Kuva 52">
              <a:extLst>
                <a:ext uri="{FF2B5EF4-FFF2-40B4-BE49-F238E27FC236}">
                  <a16:creationId xmlns:a16="http://schemas.microsoft.com/office/drawing/2014/main" id="{DAA1D148-ACF3-424C-888D-C5FFF78D4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39" y="2944906"/>
              <a:ext cx="1950773" cy="1951874"/>
            </a:xfrm>
            <a:prstGeom prst="rect">
              <a:avLst/>
            </a:prstGeom>
          </p:spPr>
        </p:pic>
      </p:grpSp>
      <p:sp>
        <p:nvSpPr>
          <p:cNvPr id="54" name="Ellipsi 53">
            <a:extLst>
              <a:ext uri="{FF2B5EF4-FFF2-40B4-BE49-F238E27FC236}">
                <a16:creationId xmlns:a16="http://schemas.microsoft.com/office/drawing/2014/main" id="{A88384CB-5405-4AC0-9AFB-26DC67862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37844" y="4707500"/>
            <a:ext cx="1286597" cy="124629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50" charset="0"/>
            </a:endParaRPr>
          </a:p>
        </p:txBody>
      </p:sp>
      <p:sp>
        <p:nvSpPr>
          <p:cNvPr id="55" name="Ellipsi 54">
            <a:extLst>
              <a:ext uri="{FF2B5EF4-FFF2-40B4-BE49-F238E27FC236}">
                <a16:creationId xmlns:a16="http://schemas.microsoft.com/office/drawing/2014/main" id="{6D0CFFC0-D98E-4C59-8B67-041FC5640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38713" y="3357222"/>
            <a:ext cx="1306430" cy="117901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50" charset="0"/>
            </a:endParaRPr>
          </a:p>
        </p:txBody>
      </p:sp>
      <p:sp>
        <p:nvSpPr>
          <p:cNvPr id="56" name="Ellipsi 55">
            <a:extLst>
              <a:ext uri="{FF2B5EF4-FFF2-40B4-BE49-F238E27FC236}">
                <a16:creationId xmlns:a16="http://schemas.microsoft.com/office/drawing/2014/main" id="{C4208A33-86EB-4ABE-A3D1-2C0D62B7D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28654" y="4703103"/>
            <a:ext cx="1315737" cy="12506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50" charset="0"/>
            </a:endParaRPr>
          </a:p>
        </p:txBody>
      </p: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3E72201A-DA94-4C3B-9E04-3E7C9BEF6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77191" y="2608026"/>
            <a:ext cx="372827" cy="1190040"/>
          </a:xfrm>
          <a:prstGeom prst="line">
            <a:avLst/>
          </a:prstGeom>
          <a:ln w="28575">
            <a:solidFill>
              <a:srgbClr val="ABC8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6C5D4B39-3541-4F5F-8A87-8EFB66884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132830" y="2694352"/>
            <a:ext cx="511316" cy="1133401"/>
          </a:xfrm>
          <a:prstGeom prst="line">
            <a:avLst/>
          </a:prstGeom>
          <a:ln w="28575">
            <a:solidFill>
              <a:srgbClr val="ABC8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9E5F18B7-6378-4B52-92DD-E7BB8ECAF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214937" y="2781176"/>
            <a:ext cx="1036646" cy="1016890"/>
          </a:xfrm>
          <a:prstGeom prst="line">
            <a:avLst/>
          </a:prstGeom>
          <a:ln w="28575">
            <a:solidFill>
              <a:srgbClr val="ABC8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7103C52D-1356-4C25-BFE5-2FD39098B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85925" y="2737619"/>
            <a:ext cx="1094671" cy="1060447"/>
          </a:xfrm>
          <a:prstGeom prst="line">
            <a:avLst/>
          </a:prstGeom>
          <a:ln w="28575">
            <a:solidFill>
              <a:srgbClr val="ABC8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52E263C3-B743-4E22-9FB9-05F58B3C7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47278" y="2830410"/>
            <a:ext cx="2260867" cy="904552"/>
          </a:xfrm>
          <a:prstGeom prst="line">
            <a:avLst/>
          </a:prstGeom>
          <a:ln w="28575">
            <a:solidFill>
              <a:srgbClr val="ABC8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>
            <a:extLst>
              <a:ext uri="{FF2B5EF4-FFF2-40B4-BE49-F238E27FC236}">
                <a16:creationId xmlns:a16="http://schemas.microsoft.com/office/drawing/2014/main" id="{8AC09A25-37D5-481B-8FB3-B2E04ABDC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151477" y="2781176"/>
            <a:ext cx="1702170" cy="1046577"/>
          </a:xfrm>
          <a:prstGeom prst="line">
            <a:avLst/>
          </a:prstGeom>
          <a:ln w="28575">
            <a:solidFill>
              <a:srgbClr val="ABC8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335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772B04F6-B78F-4C4B-9EE9-536CC9F18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395152"/>
                </a:solidFill>
                <a:latin typeface="Montserrat" panose="00000500000000000000" pitchFamily="50" charset="0"/>
                <a:cs typeface="Poppins" pitchFamily="2" charset="77"/>
              </a:rPr>
              <a:t>Tampereen</a:t>
            </a:r>
            <a:r>
              <a:rPr lang="fi-FI" sz="4000" b="1" dirty="0">
                <a:solidFill>
                  <a:srgbClr val="395152"/>
                </a:solidFill>
                <a:latin typeface="Poppins" pitchFamily="2" charset="77"/>
                <a:cs typeface="Poppins" pitchFamily="2" charset="77"/>
              </a:rPr>
              <a:t> tahtotila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2FA0B7BF-2F9F-473E-9FA1-DA063E3F1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792" y="6104382"/>
            <a:ext cx="1371600" cy="77266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67EC23AA-AFCF-45BB-81CC-1D20E8ACD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145" y="6197041"/>
            <a:ext cx="826949" cy="61184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DF399894-A116-45C7-870E-7EDA953E8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8325" y="6156845"/>
            <a:ext cx="1904762" cy="695873"/>
          </a:xfrm>
          <a:prstGeom prst="rect">
            <a:avLst/>
          </a:prstGeom>
        </p:spPr>
      </p:pic>
      <p:sp>
        <p:nvSpPr>
          <p:cNvPr id="3" name="Tekstiruutu 20">
            <a:extLst>
              <a:ext uri="{FF2B5EF4-FFF2-40B4-BE49-F238E27FC236}">
                <a16:creationId xmlns:a16="http://schemas.microsoft.com/office/drawing/2014/main" id="{F93C5B53-4F48-26CA-CE63-EC9DBAB63EB5}"/>
              </a:ext>
            </a:extLst>
          </p:cNvPr>
          <p:cNvSpPr txBox="1"/>
          <p:nvPr/>
        </p:nvSpPr>
        <p:spPr>
          <a:xfrm>
            <a:off x="0" y="6487497"/>
            <a:ext cx="6134100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600" dirty="0">
                <a:latin typeface="Montserrat"/>
              </a:rPr>
              <a:t>#Ekosysteemitilinpito | @EStilinpito</a:t>
            </a:r>
            <a:endParaRPr lang="fi-FI" sz="1600" dirty="0">
              <a:latin typeface="Montserrat" panose="00000500000000000000" pitchFamily="2" charset="0"/>
            </a:endParaRP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B2FF88DA-B1D6-4C54-92DB-1B2AF288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3316" y="6388299"/>
            <a:ext cx="1497698" cy="375413"/>
          </a:xfrm>
          <a:prstGeom prst="rect">
            <a:avLst/>
          </a:prstGeom>
        </p:spPr>
      </p:pic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C1BC5553-D200-41AD-9E75-8089E5177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670"/>
            <a:ext cx="10811300" cy="463566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i-FI" sz="2000" b="1" i="0" dirty="0">
                <a:solidFill>
                  <a:srgbClr val="000000"/>
                </a:solidFill>
                <a:effectLst/>
                <a:latin typeface="Montserrat"/>
              </a:rPr>
              <a:t>Kasvava poliittinen kiinnostus 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Montserrat"/>
              </a:rPr>
              <a:t>luonnon monimuotoisuutta, ekosysteemipalveluita ja </a:t>
            </a:r>
            <a:r>
              <a:rPr lang="fi-FI" sz="2000" dirty="0">
                <a:solidFill>
                  <a:srgbClr val="000000"/>
                </a:solidFill>
                <a:latin typeface="Montserrat"/>
              </a:rPr>
              <a:t>ekosysteemitilinpidon mahdollisuuksia</a:t>
            </a:r>
            <a:r>
              <a:rPr lang="fi-FI" sz="2000" b="0" i="0" dirty="0">
                <a:solidFill>
                  <a:srgbClr val="000000"/>
                </a:solidFill>
                <a:effectLst/>
                <a:latin typeface="Montserrat"/>
              </a:rPr>
              <a:t> kohtaan.</a:t>
            </a:r>
          </a:p>
          <a:p>
            <a:r>
              <a:rPr lang="fi-FI" sz="2000" dirty="0">
                <a:latin typeface="Montserrat" panose="00000500000000000000" pitchFamily="50" charset="0"/>
              </a:rPr>
              <a:t>Yleinen ymmärrys vankistunut siitä, että monimuotoinen luonto on kestävä, tuottava ja sopeutuva, sekä vähemmän haavoittuvainen riskeille ja muutoksille.</a:t>
            </a:r>
          </a:p>
          <a:p>
            <a:endParaRPr lang="fi-FI" sz="2000" b="0" i="0" dirty="0">
              <a:solidFill>
                <a:srgbClr val="000000"/>
              </a:solidFill>
              <a:effectLst/>
              <a:latin typeface="Montserrat" panose="00000500000000000000" pitchFamily="50" charset="0"/>
            </a:endParaRPr>
          </a:p>
          <a:p>
            <a:pPr marL="0" indent="0">
              <a:buNone/>
            </a:pPr>
            <a:r>
              <a:rPr lang="fi-FI" sz="3900" dirty="0">
                <a:solidFill>
                  <a:srgbClr val="333333"/>
                </a:solidFill>
                <a:latin typeface="Montserrat"/>
              </a:rPr>
              <a:t>→</a:t>
            </a:r>
            <a:r>
              <a:rPr lang="fi-FI" sz="2000" dirty="0">
                <a:solidFill>
                  <a:srgbClr val="333333"/>
                </a:solidFill>
                <a:latin typeface="Montserrat"/>
              </a:rPr>
              <a:t> Aika asian edistämiselle on </a:t>
            </a:r>
            <a:r>
              <a:rPr lang="fi-FI" sz="2000" b="1" dirty="0">
                <a:solidFill>
                  <a:srgbClr val="333333"/>
                </a:solidFill>
                <a:latin typeface="Montserrat"/>
              </a:rPr>
              <a:t>nyt</a:t>
            </a:r>
            <a:r>
              <a:rPr lang="fi-FI" sz="2000" dirty="0">
                <a:solidFill>
                  <a:srgbClr val="333333"/>
                </a:solidFill>
                <a:latin typeface="Montserrat"/>
              </a:rPr>
              <a:t>.</a:t>
            </a:r>
            <a:endParaRPr lang="fi-FI" sz="2000" dirty="0">
              <a:latin typeface="Montserrat"/>
            </a:endParaRPr>
          </a:p>
          <a:p>
            <a:endParaRPr lang="fi-FI" sz="2000" dirty="0">
              <a:latin typeface="Montserrat" panose="00000500000000000000" pitchFamily="50" charset="0"/>
            </a:endParaRPr>
          </a:p>
          <a:p>
            <a:r>
              <a:rPr lang="fi-FI" sz="2000" dirty="0">
                <a:latin typeface="Montserrat" panose="00000500000000000000" pitchFamily="50" charset="0"/>
              </a:rPr>
              <a:t>Mitä Tampere haluaa – ja mihin ekosysteemitilinpito voi vastata:</a:t>
            </a:r>
          </a:p>
          <a:p>
            <a:pPr lvl="1"/>
            <a:r>
              <a:rPr lang="fi-FI" sz="2000" dirty="0">
                <a:latin typeface="Montserrat"/>
              </a:rPr>
              <a:t>Ymmärtää ekosysteemin tilaa ja seurata ekosysteemipalveluiden kehitystä.</a:t>
            </a:r>
          </a:p>
          <a:p>
            <a:pPr lvl="1"/>
            <a:r>
              <a:rPr lang="fi-FI" sz="2000" dirty="0">
                <a:latin typeface="Montserrat"/>
              </a:rPr>
              <a:t>Tuoda luontopääoman näkyväksi ja yhteismitallisesti huomioiduksi investointipäätöksiä tehdessä</a:t>
            </a:r>
            <a:endParaRPr lang="fi-FI" sz="2000" dirty="0">
              <a:latin typeface="Montserrat"/>
              <a:cs typeface="Calibri"/>
            </a:endParaRPr>
          </a:p>
          <a:p>
            <a:pPr lvl="1"/>
            <a:r>
              <a:rPr lang="fi-FI" sz="2000" dirty="0">
                <a:latin typeface="Montserrat"/>
              </a:rPr>
              <a:t>Huomioida ekosysteemipalvelut paremmin maankäyttöön liittyvässä päätöksenteossa ja kaupunkisuunnittelussa.</a:t>
            </a:r>
            <a:endParaRPr lang="fi-FI" sz="2000">
              <a:latin typeface="Montserrat"/>
              <a:cs typeface="Calibri"/>
            </a:endParaRPr>
          </a:p>
          <a:p>
            <a:pPr lvl="1"/>
            <a:r>
              <a:rPr lang="fi-FI" sz="2000" dirty="0">
                <a:latin typeface="Montserrat"/>
              </a:rPr>
              <a:t>Arvioida kykyään ilmastonmuutoksen hillintään ja siihen sopeutumiseen. </a:t>
            </a:r>
            <a:endParaRPr lang="en-US" sz="2000">
              <a:ea typeface="+mn-lt"/>
              <a:cs typeface="+mn-lt"/>
            </a:endParaRPr>
          </a:p>
          <a:p>
            <a:pPr lvl="1"/>
            <a:r>
              <a:rPr lang="fi-FI" sz="2000" dirty="0">
                <a:latin typeface="Montserrat"/>
              </a:rPr>
              <a:t>Tarjota tietoa ympäristö- ja ilmastoraportointia varten.</a:t>
            </a:r>
          </a:p>
          <a:p>
            <a:pPr marL="457200" lvl="1" indent="0">
              <a:buNone/>
            </a:pPr>
            <a:endParaRPr lang="fi-FI" sz="2000" dirty="0">
              <a:latin typeface="Montserrat" panose="00000500000000000000" pitchFamily="50" charset="0"/>
            </a:endParaRPr>
          </a:p>
          <a:p>
            <a:pPr lvl="1"/>
            <a:endParaRPr lang="fi-FI" sz="2000" dirty="0">
              <a:latin typeface="Montserrat" panose="00000500000000000000" pitchFamily="50" charset="0"/>
            </a:endParaRPr>
          </a:p>
          <a:p>
            <a:pPr lvl="1"/>
            <a:endParaRPr lang="fi-FI" sz="2000" dirty="0"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875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FD675967-3F0B-F740-B419-4901DD89B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395152"/>
                </a:solidFill>
                <a:latin typeface="Montserrat" panose="00000500000000000000" pitchFamily="50" charset="0"/>
                <a:cs typeface="Poppins" pitchFamily="2" charset="77"/>
              </a:rPr>
              <a:t>Mitä Tampereella on tehty?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A6DAF69D-DAE4-D640-AA9E-C487B7E7FB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5759" y="1814226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rPr>
              <a:t>Toteutettu ensimmäinen pilotti ekosysteemitilinpidosta yhdessä </a:t>
            </a:r>
            <a:r>
              <a:rPr lang="fi-FI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rPr>
              <a:t>Syken</a:t>
            </a: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rPr>
              <a:t> kanssa.</a:t>
            </a:r>
          </a:p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rPr>
              <a:t>Tarkastelun kohteeksi valittiin viheralueiden tuottamat tulvansäätelypalvelut. </a:t>
            </a:r>
          </a:p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rPr>
              <a:t>Laadittiin ekosysteemin laajuuden tili sekä valitun ekosysteemipalvelun tarjonta- ja kysyntätilit.</a:t>
            </a:r>
          </a:p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Seuraava askel: Valitun ekosysteemipalvelun rahalliset tarjonta- ja kysyntätilit.</a:t>
            </a:r>
          </a:p>
          <a:p>
            <a:endParaRPr lang="fi-FI" sz="20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50" charset="0"/>
            </a:endParaRP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1D07EA07-F239-4556-8939-83800AFD0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792" y="6104382"/>
            <a:ext cx="1371600" cy="772668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C62C74DA-1272-44FB-A1AE-CAED20202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145" y="6197041"/>
            <a:ext cx="826949" cy="611846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D568788-0DF7-4891-BAF5-596F2D316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8325" y="6156845"/>
            <a:ext cx="1904762" cy="695873"/>
          </a:xfrm>
          <a:prstGeom prst="rect">
            <a:avLst/>
          </a:prstGeom>
        </p:spPr>
      </p:pic>
      <p:sp>
        <p:nvSpPr>
          <p:cNvPr id="3" name="Tekstiruutu 20">
            <a:extLst>
              <a:ext uri="{FF2B5EF4-FFF2-40B4-BE49-F238E27FC236}">
                <a16:creationId xmlns:a16="http://schemas.microsoft.com/office/drawing/2014/main" id="{01BC593A-712D-214A-5D64-9DB669CCCAFA}"/>
              </a:ext>
            </a:extLst>
          </p:cNvPr>
          <p:cNvSpPr txBox="1"/>
          <p:nvPr/>
        </p:nvSpPr>
        <p:spPr>
          <a:xfrm>
            <a:off x="0" y="6487497"/>
            <a:ext cx="6134100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600" dirty="0">
                <a:latin typeface="Montserrat"/>
              </a:rPr>
              <a:t>#Ekosysteemitilinpito | @EStilinpito</a:t>
            </a:r>
            <a:endParaRPr lang="fi-FI" sz="1600" dirty="0">
              <a:latin typeface="Montserrat" panose="00000500000000000000" pitchFamily="2" charset="0"/>
            </a:endParaRP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7ED8BBF8-8911-4712-8375-5236B966C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3316" y="6388299"/>
            <a:ext cx="1497698" cy="375413"/>
          </a:xfrm>
          <a:prstGeom prst="rect">
            <a:avLst/>
          </a:prstGeom>
        </p:spPr>
      </p:pic>
      <p:pic>
        <p:nvPicPr>
          <p:cNvPr id="17" name="Picture 4" descr="Kartta, joka kuvastaa ">
            <a:extLst>
              <a:ext uri="{FF2B5EF4-FFF2-40B4-BE49-F238E27FC236}">
                <a16:creationId xmlns:a16="http://schemas.microsoft.com/office/drawing/2014/main" id="{4FE78D36-D955-47D7-BD4F-8FB08E7F47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3650" y="1730209"/>
            <a:ext cx="5874839" cy="415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64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772B04F6-B78F-4C4B-9EE9-536CC9F18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395152"/>
                </a:solidFill>
                <a:latin typeface="Montserrat" panose="00000500000000000000" pitchFamily="50" charset="0"/>
                <a:cs typeface="Poppins" pitchFamily="2" charset="77"/>
              </a:rPr>
              <a:t>Tampereen mietteitä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F3B37F-FB68-0D43-B48A-2530AFE44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792" y="1729324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sz="2000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Ekosysteemitilinpito on uusi asia ja vaatii perehtymistä kuntaorganisaatiossa.</a:t>
            </a:r>
          </a:p>
          <a:p>
            <a:r>
              <a:rPr lang="fi-FI" sz="2000" dirty="0">
                <a:solidFill>
                  <a:srgbClr val="333333"/>
                </a:solidFill>
                <a:latin typeface="Montserrat" panose="00000500000000000000" pitchFamily="2" charset="0"/>
              </a:rPr>
              <a:t>Haasteena on, että ekosysteemitilinpidon kehittämiseksi ja tietojen kokoamiseksi vaaditaan panostuksia laajalta asiantuntijajoukolta.</a:t>
            </a:r>
          </a:p>
          <a:p>
            <a:pPr lvl="1"/>
            <a:r>
              <a:rPr lang="fi-FI" sz="2000" dirty="0">
                <a:solidFill>
                  <a:srgbClr val="333333"/>
                </a:solidFill>
                <a:latin typeface="Montserrat" panose="00000500000000000000" pitchFamily="2" charset="0"/>
              </a:rPr>
              <a:t>Tällainen kehittämistyö on kuntaorganisaatiossa useimmilla henkilöillä vain ”muiden töiden ohessa” tehtävää, joten on haastavaa saada asiantuntijoita sitoutettua laajasti mukaan kehittämiseen.</a:t>
            </a:r>
          </a:p>
          <a:p>
            <a:r>
              <a:rPr lang="fi-FI" sz="2000" dirty="0">
                <a:solidFill>
                  <a:srgbClr val="333333"/>
                </a:solidFill>
                <a:latin typeface="Montserrat"/>
              </a:rPr>
              <a:t>Asiaa tulee edistää </a:t>
            </a:r>
            <a:r>
              <a:rPr lang="fi-FI" sz="2000" b="1" dirty="0">
                <a:solidFill>
                  <a:srgbClr val="333333"/>
                </a:solidFill>
                <a:latin typeface="Montserrat"/>
              </a:rPr>
              <a:t>rohkeasti</a:t>
            </a:r>
            <a:r>
              <a:rPr lang="fi-FI" sz="2000" dirty="0">
                <a:solidFill>
                  <a:srgbClr val="333333"/>
                </a:solidFill>
                <a:latin typeface="Montserrat"/>
              </a:rPr>
              <a:t>. Nimenomaan rahalliset tilit voivat olla niitä, joilla on mahdollista tuoda luontopääoman arvo yhteismitallisesti mukaan päätöksentekoon.</a:t>
            </a:r>
          </a:p>
          <a:p>
            <a:r>
              <a:rPr lang="fi-FI" sz="2000" dirty="0">
                <a:solidFill>
                  <a:srgbClr val="333333"/>
                </a:solidFill>
                <a:latin typeface="Montserrat"/>
              </a:rPr>
              <a:t>Tarvitaan </a:t>
            </a:r>
            <a:r>
              <a:rPr lang="fi-FI" sz="2000" b="1" dirty="0">
                <a:solidFill>
                  <a:srgbClr val="333333"/>
                </a:solidFill>
                <a:latin typeface="Montserrat"/>
              </a:rPr>
              <a:t>konkreettisia </a:t>
            </a:r>
            <a:r>
              <a:rPr lang="fi-FI" sz="2000" dirty="0">
                <a:solidFill>
                  <a:srgbClr val="333333"/>
                </a:solidFill>
                <a:latin typeface="Montserrat"/>
              </a:rPr>
              <a:t>käytännön haasteisiin vastaavia esimerkkejä, joiden avulla voidaan lisätä ekosysteemitilinpidon ymmärrystä ja sovellettavuutta kuntaorganisaatiossa.</a:t>
            </a:r>
            <a:endParaRPr lang="fi-FI" sz="1600" dirty="0">
              <a:solidFill>
                <a:srgbClr val="333333"/>
              </a:solidFill>
              <a:latin typeface="Montserrat"/>
            </a:endParaRPr>
          </a:p>
          <a:p>
            <a:pPr marL="0" indent="0">
              <a:buNone/>
            </a:pPr>
            <a:r>
              <a:rPr lang="fi-FI" sz="3600" dirty="0">
                <a:solidFill>
                  <a:srgbClr val="333333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→</a:t>
            </a:r>
            <a:r>
              <a:rPr lang="fi-FI" sz="2000" dirty="0">
                <a:solidFill>
                  <a:srgbClr val="333333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 Tarvitaan laajempi hanke asian kehittämiseksi.</a:t>
            </a:r>
            <a:endParaRPr lang="fi-FI" dirty="0">
              <a:solidFill>
                <a:srgbClr val="333333"/>
              </a:solidFill>
              <a:latin typeface="Montserrat" panose="00000500000000000000" pitchFamily="2" charset="0"/>
            </a:endParaRP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2FA0B7BF-2F9F-473E-9FA1-DA063E3F1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792" y="6104382"/>
            <a:ext cx="1371600" cy="77266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67EC23AA-AFCF-45BB-81CC-1D20E8ACD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145" y="6197041"/>
            <a:ext cx="826949" cy="61184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DF399894-A116-45C7-870E-7EDA953E8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8325" y="6156845"/>
            <a:ext cx="1904762" cy="695873"/>
          </a:xfrm>
          <a:prstGeom prst="rect">
            <a:avLst/>
          </a:prstGeom>
        </p:spPr>
      </p:pic>
      <p:sp>
        <p:nvSpPr>
          <p:cNvPr id="3" name="Tekstiruutu 20">
            <a:extLst>
              <a:ext uri="{FF2B5EF4-FFF2-40B4-BE49-F238E27FC236}">
                <a16:creationId xmlns:a16="http://schemas.microsoft.com/office/drawing/2014/main" id="{F93C5B53-4F48-26CA-CE63-EC9DBAB63EB5}"/>
              </a:ext>
            </a:extLst>
          </p:cNvPr>
          <p:cNvSpPr txBox="1"/>
          <p:nvPr/>
        </p:nvSpPr>
        <p:spPr>
          <a:xfrm>
            <a:off x="0" y="6487497"/>
            <a:ext cx="6134100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600" dirty="0">
                <a:latin typeface="Montserrat"/>
              </a:rPr>
              <a:t>#Ekosysteemitilinpito | @EStilinpito</a:t>
            </a:r>
            <a:endParaRPr lang="fi-FI" sz="1600" dirty="0">
              <a:latin typeface="Montserrat" panose="00000500000000000000" pitchFamily="2" charset="0"/>
            </a:endParaRP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B2FF88DA-B1D6-4C54-92DB-1B2AF288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3316" y="6388299"/>
            <a:ext cx="1497698" cy="37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28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835DDE10-EE0E-554F-8ECD-6C8C86417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7734" y="-119508"/>
            <a:ext cx="2198152" cy="4778591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DE421F6C-21AC-574F-998A-4451440E0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164" y="5729686"/>
            <a:ext cx="1958759" cy="110180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95141A78-0264-5B4C-83B5-9F37D4D3C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236229" y="-119508"/>
            <a:ext cx="2198152" cy="4778591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36935B17-3074-F947-9DFB-CEE428B2E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10601" y="6059836"/>
            <a:ext cx="1708376" cy="511873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77461058-C3B6-0340-A29A-535C5E91F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4405" y="6060696"/>
            <a:ext cx="1819653" cy="51445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AD22B8B4-CE1F-49DF-9A30-DC46428BF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1770" y="5898248"/>
            <a:ext cx="2093095" cy="764678"/>
          </a:xfrm>
          <a:prstGeom prst="rect">
            <a:avLst/>
          </a:prstGeom>
        </p:spPr>
      </p:pic>
      <p:sp>
        <p:nvSpPr>
          <p:cNvPr id="5" name="Tekstiruutu 20">
            <a:extLst>
              <a:ext uri="{FF2B5EF4-FFF2-40B4-BE49-F238E27FC236}">
                <a16:creationId xmlns:a16="http://schemas.microsoft.com/office/drawing/2014/main" id="{084740AF-9687-D8F9-3D2E-D85B469D74B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6114780"/>
            <a:ext cx="6134100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#Ekosysteemitilinpito  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@EStilinpito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B6C10E11-1B83-4D5F-AD7D-FD64C347D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5464" y="2929348"/>
            <a:ext cx="2731138" cy="68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60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ampere.Finland_kansi">
  <a:themeElements>
    <a:clrScheme name="Mukautettu 1">
      <a:dk1>
        <a:srgbClr val="212121"/>
      </a:dk1>
      <a:lt1>
        <a:srgbClr val="FFFFFF"/>
      </a:lt1>
      <a:dk2>
        <a:srgbClr val="29549A"/>
      </a:dk2>
      <a:lt2>
        <a:srgbClr val="E5EEF8"/>
      </a:lt2>
      <a:accent1>
        <a:srgbClr val="39A7D7"/>
      </a:accent1>
      <a:accent2>
        <a:srgbClr val="EB5E58"/>
      </a:accent2>
      <a:accent3>
        <a:srgbClr val="CB4A6C"/>
      </a:accent3>
      <a:accent4>
        <a:srgbClr val="F4D240"/>
      </a:accent4>
      <a:accent5>
        <a:srgbClr val="91C9EA"/>
      </a:accent5>
      <a:accent6>
        <a:srgbClr val="ABC872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mpere suppea valikoima saavutettavia pohjia.pptx" id="{7810225C-6C22-4CB0-96BE-DB6F4A90C50C}" vid="{8F30FB61-C7CE-49D9-BBF8-BF568078D196}"/>
    </a:ext>
  </a:extLst>
</a:theme>
</file>

<file path=ppt/theme/theme3.xml><?xml version="1.0" encoding="utf-8"?>
<a:theme xmlns:a="http://schemas.openxmlformats.org/drawingml/2006/main" name="Tampere.Finland_Sininen">
  <a:themeElements>
    <a:clrScheme name="Mukautettu 4">
      <a:dk1>
        <a:srgbClr val="212121"/>
      </a:dk1>
      <a:lt1>
        <a:srgbClr val="FFFFFF"/>
      </a:lt1>
      <a:dk2>
        <a:srgbClr val="00417D"/>
      </a:dk2>
      <a:lt2>
        <a:srgbClr val="E5EEF8"/>
      </a:lt2>
      <a:accent1>
        <a:srgbClr val="38A7D7"/>
      </a:accent1>
      <a:accent2>
        <a:srgbClr val="EB5E58"/>
      </a:accent2>
      <a:accent3>
        <a:srgbClr val="CB496C"/>
      </a:accent3>
      <a:accent4>
        <a:srgbClr val="F3D240"/>
      </a:accent4>
      <a:accent5>
        <a:srgbClr val="91C9EA"/>
      </a:accent5>
      <a:accent6>
        <a:srgbClr val="ABC871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mpere suppea valikoima saavutettavia pohjia.pptx" id="{7810225C-6C22-4CB0-96BE-DB6F4A90C50C}" vid="{10EA133C-F4AD-45E7-B2F4-2521529A274F}"/>
    </a:ext>
  </a:extLst>
</a:theme>
</file>

<file path=ppt/theme/theme4.xml><?xml version="1.0" encoding="utf-8"?>
<a:theme xmlns:a="http://schemas.openxmlformats.org/drawingml/2006/main" name="1_Tampere.Finland_kansi">
  <a:themeElements>
    <a:clrScheme name="TampereFinland_Brand">
      <a:dk1>
        <a:srgbClr val="212121"/>
      </a:dk1>
      <a:lt1>
        <a:srgbClr val="FFFFFF"/>
      </a:lt1>
      <a:dk2>
        <a:srgbClr val="28549A"/>
      </a:dk2>
      <a:lt2>
        <a:srgbClr val="E5EEF8"/>
      </a:lt2>
      <a:accent1>
        <a:srgbClr val="38A7D7"/>
      </a:accent1>
      <a:accent2>
        <a:srgbClr val="EB5E58"/>
      </a:accent2>
      <a:accent3>
        <a:srgbClr val="CB496C"/>
      </a:accent3>
      <a:accent4>
        <a:srgbClr val="F3D240"/>
      </a:accent4>
      <a:accent5>
        <a:srgbClr val="91C9EA"/>
      </a:accent5>
      <a:accent6>
        <a:srgbClr val="ABC871"/>
      </a:accent6>
      <a:hlink>
        <a:srgbClr val="91C9EA"/>
      </a:hlink>
      <a:folHlink>
        <a:srgbClr val="8CC1B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estävä Tampere pohjat">
  <a:themeElements>
    <a:clrScheme name="Kestävä Tampere väriteema">
      <a:dk1>
        <a:srgbClr val="212121"/>
      </a:dk1>
      <a:lt1>
        <a:srgbClr val="FFFFFF"/>
      </a:lt1>
      <a:dk2>
        <a:srgbClr val="212121"/>
      </a:dk2>
      <a:lt2>
        <a:srgbClr val="FFFFFF"/>
      </a:lt2>
      <a:accent1>
        <a:srgbClr val="212121"/>
      </a:accent1>
      <a:accent2>
        <a:srgbClr val="3A6C5F"/>
      </a:accent2>
      <a:accent3>
        <a:srgbClr val="6893D7"/>
      </a:accent3>
      <a:accent4>
        <a:srgbClr val="CB4A6C"/>
      </a:accent4>
      <a:accent5>
        <a:srgbClr val="F3D240"/>
      </a:accent5>
      <a:accent6>
        <a:srgbClr val="ABC871"/>
      </a:accent6>
      <a:hlink>
        <a:srgbClr val="38A7D7"/>
      </a:hlink>
      <a:folHlink>
        <a:srgbClr val="ABC87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10A21BC0B93B54485D9B281864FCB9F" ma:contentTypeVersion="2" ma:contentTypeDescription="Luo uusi asiakirja." ma:contentTypeScope="" ma:versionID="e7b676b78adbc0b5531baedd64716558">
  <xsd:schema xmlns:xsd="http://www.w3.org/2001/XMLSchema" xmlns:xs="http://www.w3.org/2001/XMLSchema" xmlns:p="http://schemas.microsoft.com/office/2006/metadata/properties" xmlns:ns2="62ae03ae-d266-4b1e-a445-dcd64399fecf" targetNamespace="http://schemas.microsoft.com/office/2006/metadata/properties" ma:root="true" ma:fieldsID="bc0d5775847689d5e83ca4d71208c88f" ns2:_="">
    <xsd:import namespace="62ae03ae-d266-4b1e-a445-dcd64399fe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ae03ae-d266-4b1e-a445-dcd64399fe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5845823-AA59-41D4-8A1D-FB87236765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ae03ae-d266-4b1e-a445-dcd64399fe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D8718B-5C09-48FE-9486-234459926C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B638F7-20E7-485E-AC8D-E3494DE8582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62ae03ae-d266-4b1e-a445-dcd64399fec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2421</TotalTime>
  <Words>337</Words>
  <Application>Microsoft Office PowerPoint</Application>
  <PresentationFormat>Laajakuva</PresentationFormat>
  <Paragraphs>51</Paragraphs>
  <Slides>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6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Helvetica</vt:lpstr>
      <vt:lpstr>Montserrat</vt:lpstr>
      <vt:lpstr>Poppins</vt:lpstr>
      <vt:lpstr>Roboto</vt:lpstr>
      <vt:lpstr>Wingdings</vt:lpstr>
      <vt:lpstr>Office-teema</vt:lpstr>
      <vt:lpstr>Tampere.Finland_kansi</vt:lpstr>
      <vt:lpstr>Tampere.Finland_Sininen</vt:lpstr>
      <vt:lpstr>1_Tampere.Finland_kansi</vt:lpstr>
      <vt:lpstr>Kestävä Tampere pohjat</vt:lpstr>
      <vt:lpstr>Tampere kohti ekosysteemitilinpitoa</vt:lpstr>
      <vt:lpstr>KESTÄVÄ TAMPERE 2030</vt:lpstr>
      <vt:lpstr>Tampereen tahtotila</vt:lpstr>
      <vt:lpstr>Mitä Tampereella on tehty?</vt:lpstr>
      <vt:lpstr>Tampereen mietteitä</vt:lpstr>
      <vt:lpstr>#Ekosysteemitilinpito   @EStilinpito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Kohti ekosysteemitilinpidon toimijaverkostoa_14062022_Tampere</dc:title>
  <dc:creator>Emmi.Nieminen@tampere.fi</dc:creator>
  <cp:lastModifiedBy>Hurskainen Pekka</cp:lastModifiedBy>
  <cp:revision>104</cp:revision>
  <dcterms:created xsi:type="dcterms:W3CDTF">2020-12-08T11:10:52Z</dcterms:created>
  <dcterms:modified xsi:type="dcterms:W3CDTF">2022-06-16T07:47:30Z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0x010100310A21BC0B93B54485D9B281864FCB9F</vt:lpwstr>
  </property>
  <property fmtid="{D5CDD505-2E9C-101B-9397-08002B2CF9AE}" pid="3" name="MediaServiceImageTags">
    <vt:lpwstr/>
  </property>
  <property fmtid="{D5CDD505-2E9C-101B-9397-08002B2CF9AE}" pid="4" name="Order">
    <vt:lpwstr>45700.0000000000</vt:lpwstr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</Properties>
</file>